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356" r:id="rId2"/>
    <p:sldId id="442" r:id="rId3"/>
    <p:sldId id="443" r:id="rId4"/>
    <p:sldId id="438" r:id="rId5"/>
    <p:sldId id="444" r:id="rId6"/>
    <p:sldId id="445" r:id="rId7"/>
    <p:sldId id="258" r:id="rId8"/>
    <p:sldId id="435" r:id="rId9"/>
    <p:sldId id="340" r:id="rId10"/>
    <p:sldId id="275" r:id="rId11"/>
    <p:sldId id="494" r:id="rId12"/>
    <p:sldId id="493" r:id="rId13"/>
    <p:sldId id="349" r:id="rId14"/>
    <p:sldId id="344" r:id="rId15"/>
    <p:sldId id="446" r:id="rId16"/>
    <p:sldId id="522" r:id="rId17"/>
    <p:sldId id="441" r:id="rId18"/>
    <p:sldId id="523" r:id="rId19"/>
    <p:sldId id="351" r:id="rId20"/>
    <p:sldId id="451" r:id="rId21"/>
    <p:sldId id="448" r:id="rId22"/>
    <p:sldId id="449" r:id="rId23"/>
    <p:sldId id="450" r:id="rId24"/>
    <p:sldId id="526" r:id="rId25"/>
    <p:sldId id="452" r:id="rId26"/>
    <p:sldId id="527" r:id="rId27"/>
    <p:sldId id="521" r:id="rId28"/>
    <p:sldId id="536" r:id="rId29"/>
    <p:sldId id="497" r:id="rId30"/>
    <p:sldId id="499" r:id="rId31"/>
    <p:sldId id="500" r:id="rId32"/>
    <p:sldId id="502" r:id="rId33"/>
    <p:sldId id="501" r:id="rId34"/>
    <p:sldId id="503" r:id="rId35"/>
    <p:sldId id="504" r:id="rId36"/>
    <p:sldId id="505" r:id="rId37"/>
    <p:sldId id="518" r:id="rId38"/>
    <p:sldId id="510" r:id="rId39"/>
    <p:sldId id="519" r:id="rId40"/>
    <p:sldId id="520" r:id="rId41"/>
    <p:sldId id="539" r:id="rId42"/>
    <p:sldId id="506" r:id="rId43"/>
    <p:sldId id="516" r:id="rId44"/>
    <p:sldId id="517" r:id="rId45"/>
    <p:sldId id="534" r:id="rId46"/>
    <p:sldId id="535" r:id="rId47"/>
    <p:sldId id="537" r:id="rId48"/>
    <p:sldId id="498" r:id="rId49"/>
    <p:sldId id="456" r:id="rId50"/>
    <p:sldId id="508" r:id="rId51"/>
    <p:sldId id="540" r:id="rId52"/>
    <p:sldId id="458" r:id="rId53"/>
    <p:sldId id="509" r:id="rId54"/>
    <p:sldId id="459" r:id="rId55"/>
    <p:sldId id="532" r:id="rId56"/>
    <p:sldId id="533" r:id="rId57"/>
    <p:sldId id="489" r:id="rId58"/>
    <p:sldId id="541" r:id="rId59"/>
    <p:sldId id="531" r:id="rId60"/>
    <p:sldId id="542" r:id="rId61"/>
    <p:sldId id="543" r:id="rId62"/>
    <p:sldId id="544" r:id="rId63"/>
    <p:sldId id="545" r:id="rId64"/>
    <p:sldId id="546" r:id="rId65"/>
    <p:sldId id="528" r:id="rId66"/>
    <p:sldId id="529" r:id="rId67"/>
    <p:sldId id="530" r:id="rId68"/>
    <p:sldId id="490" r:id="rId69"/>
    <p:sldId id="547" r:id="rId70"/>
    <p:sldId id="538" r:id="rId71"/>
    <p:sldId id="342" r:id="rId72"/>
    <p:sldId id="347" r:id="rId73"/>
    <p:sldId id="513" r:id="rId74"/>
    <p:sldId id="337" r:id="rId75"/>
    <p:sldId id="457" r:id="rId76"/>
    <p:sldId id="514" r:id="rId77"/>
    <p:sldId id="548" r:id="rId78"/>
    <p:sldId id="515" r:id="rId79"/>
    <p:sldId id="512" r:id="rId80"/>
    <p:sldId id="524" r:id="rId81"/>
    <p:sldId id="525" r:id="rId82"/>
    <p:sldId id="357" r:id="rId83"/>
    <p:sldId id="433" r:id="rId84"/>
    <p:sldId id="434" r:id="rId85"/>
    <p:sldId id="43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1" clrIdx="0">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7070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86295" autoAdjust="0"/>
  </p:normalViewPr>
  <p:slideViewPr>
    <p:cSldViewPr snapToGrid="0">
      <p:cViewPr varScale="1">
        <p:scale>
          <a:sx n="67" d="100"/>
          <a:sy n="67" d="100"/>
        </p:scale>
        <p:origin x="774" y="6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8857263" y="2476271"/>
          <a:ext cx="1380782" cy="280320"/>
        </a:xfrm>
        <a:custGeom>
          <a:avLst/>
          <a:gdLst/>
          <a:ahLst/>
          <a:cxnLst/>
          <a:rect l="0" t="0" r="0" b="0"/>
          <a:pathLst>
            <a:path>
              <a:moveTo>
                <a:pt x="0" y="0"/>
              </a:moveTo>
              <a:lnTo>
                <a:pt x="0" y="141272"/>
              </a:lnTo>
              <a:lnTo>
                <a:pt x="1380782" y="141272"/>
              </a:lnTo>
              <a:lnTo>
                <a:pt x="1380782"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7790800" y="2476271"/>
          <a:ext cx="1066462" cy="280320"/>
        </a:xfrm>
        <a:custGeom>
          <a:avLst/>
          <a:gdLst/>
          <a:ahLst/>
          <a:cxnLst/>
          <a:rect l="0" t="0" r="0" b="0"/>
          <a:pathLst>
            <a:path>
              <a:moveTo>
                <a:pt x="1066462" y="0"/>
              </a:moveTo>
              <a:lnTo>
                <a:pt x="1066462"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6033945" y="1306042"/>
          <a:ext cx="2823317" cy="280320"/>
        </a:xfrm>
        <a:custGeom>
          <a:avLst/>
          <a:gdLst/>
          <a:ahLst/>
          <a:cxnLst/>
          <a:rect l="0" t="0" r="0" b="0"/>
          <a:pathLst>
            <a:path>
              <a:moveTo>
                <a:pt x="0" y="0"/>
              </a:moveTo>
              <a:lnTo>
                <a:pt x="0" y="141272"/>
              </a:lnTo>
              <a:lnTo>
                <a:pt x="2823317" y="141272"/>
              </a:lnTo>
              <a:lnTo>
                <a:pt x="2823317"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896308" y="2476271"/>
          <a:ext cx="2447245" cy="280320"/>
        </a:xfrm>
        <a:custGeom>
          <a:avLst/>
          <a:gdLst/>
          <a:ahLst/>
          <a:cxnLst/>
          <a:rect l="0" t="0" r="0" b="0"/>
          <a:pathLst>
            <a:path>
              <a:moveTo>
                <a:pt x="0" y="0"/>
              </a:moveTo>
              <a:lnTo>
                <a:pt x="0" y="141272"/>
              </a:lnTo>
              <a:lnTo>
                <a:pt x="2447245" y="141272"/>
              </a:lnTo>
              <a:lnTo>
                <a:pt x="2447245"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850588" y="2476271"/>
          <a:ext cx="91440" cy="280320"/>
        </a:xfrm>
        <a:custGeom>
          <a:avLst/>
          <a:gdLst/>
          <a:ahLst/>
          <a:cxnLst/>
          <a:rect l="0" t="0" r="0" b="0"/>
          <a:pathLst>
            <a:path>
              <a:moveTo>
                <a:pt x="45720" y="0"/>
              </a:moveTo>
              <a:lnTo>
                <a:pt x="45720" y="2803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449062" y="2476271"/>
          <a:ext cx="2447245" cy="280320"/>
        </a:xfrm>
        <a:custGeom>
          <a:avLst/>
          <a:gdLst/>
          <a:ahLst/>
          <a:cxnLst/>
          <a:rect l="0" t="0" r="0" b="0"/>
          <a:pathLst>
            <a:path>
              <a:moveTo>
                <a:pt x="2447245" y="0"/>
              </a:moveTo>
              <a:lnTo>
                <a:pt x="2447245"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896308" y="1306042"/>
          <a:ext cx="3137637" cy="280320"/>
        </a:xfrm>
        <a:custGeom>
          <a:avLst/>
          <a:gdLst/>
          <a:ahLst/>
          <a:cxnLst/>
          <a:rect l="0" t="0" r="0" b="0"/>
          <a:pathLst>
            <a:path>
              <a:moveTo>
                <a:pt x="3137637" y="0"/>
              </a:moveTo>
              <a:lnTo>
                <a:pt x="3137637"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5588991" y="416135"/>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6478899" y="413910"/>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6478899" y="413910"/>
        <a:ext cx="1334861" cy="889907"/>
      </dsp:txXfrm>
    </dsp:sp>
    <dsp:sp modelId="{0EC82F2C-CA1B-4A34-AF62-64A49F0907A9}">
      <dsp:nvSpPr>
        <dsp:cNvPr id="0" name=""/>
        <dsp:cNvSpPr/>
      </dsp:nvSpPr>
      <dsp:spPr>
        <a:xfrm>
          <a:off x="2451354"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3341262" y="1584138"/>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3341262" y="1584138"/>
        <a:ext cx="1334861" cy="889907"/>
      </dsp:txXfrm>
    </dsp:sp>
    <dsp:sp modelId="{C1CF1683-1A9D-4D43-9406-72AFC8B9CC57}">
      <dsp:nvSpPr>
        <dsp:cNvPr id="0" name=""/>
        <dsp:cNvSpPr/>
      </dsp:nvSpPr>
      <dsp:spPr>
        <a:xfrm>
          <a:off x="4109"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894016"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894016" y="2754367"/>
        <a:ext cx="1334861" cy="889907"/>
      </dsp:txXfrm>
    </dsp:sp>
    <dsp:sp modelId="{75BE8E6F-2998-418F-AA21-610C3926C412}">
      <dsp:nvSpPr>
        <dsp:cNvPr id="0" name=""/>
        <dsp:cNvSpPr/>
      </dsp:nvSpPr>
      <dsp:spPr>
        <a:xfrm>
          <a:off x="2451354"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3341262"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3341262" y="2754367"/>
        <a:ext cx="1334861" cy="889907"/>
      </dsp:txXfrm>
    </dsp:sp>
    <dsp:sp modelId="{A97A5EC9-C14B-445C-BAC2-BDF992A5A4A0}">
      <dsp:nvSpPr>
        <dsp:cNvPr id="0" name=""/>
        <dsp:cNvSpPr/>
      </dsp:nvSpPr>
      <dsp:spPr>
        <a:xfrm>
          <a:off x="4898600"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5788508"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5788508" y="2754367"/>
        <a:ext cx="1334861" cy="889907"/>
      </dsp:txXfrm>
    </dsp:sp>
    <dsp:sp modelId="{0D703642-B286-4FCF-919D-492CEAD1AAEF}">
      <dsp:nvSpPr>
        <dsp:cNvPr id="0" name=""/>
        <dsp:cNvSpPr/>
      </dsp:nvSpPr>
      <dsp:spPr>
        <a:xfrm>
          <a:off x="8412309"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9400168" y="1577072"/>
          <a:ext cx="1963500"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9400168" y="1577072"/>
        <a:ext cx="1963500" cy="889907"/>
      </dsp:txXfrm>
    </dsp:sp>
    <dsp:sp modelId="{29FF6941-A2F0-4F5E-A260-FA54E556977F}">
      <dsp:nvSpPr>
        <dsp:cNvPr id="0" name=""/>
        <dsp:cNvSpPr/>
      </dsp:nvSpPr>
      <dsp:spPr>
        <a:xfrm>
          <a:off x="7345846"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8235753"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8235753" y="2754367"/>
        <a:ext cx="1334861" cy="889907"/>
      </dsp:txXfrm>
    </dsp:sp>
    <dsp:sp modelId="{1AB78844-7EEA-4FFA-A269-1431E985F8E1}">
      <dsp:nvSpPr>
        <dsp:cNvPr id="0" name=""/>
        <dsp:cNvSpPr/>
      </dsp:nvSpPr>
      <dsp:spPr>
        <a:xfrm>
          <a:off x="9793092"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0682999"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0682999" y="2754367"/>
        <a:ext cx="1334861" cy="889907"/>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11/22/2021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4683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 is available as a handout. </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188597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370283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323039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14</a:t>
            </a:fld>
            <a:endParaRPr lang="en-US"/>
          </a:p>
        </p:txBody>
      </p:sp>
    </p:spTree>
    <p:extLst>
      <p:ext uri="{BB962C8B-B14F-4D97-AF65-F5344CB8AC3E}">
        <p14:creationId xmlns:p14="http://schemas.microsoft.com/office/powerpoint/2010/main" val="154185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15</a:t>
            </a:fld>
            <a:endParaRPr lang="en-US"/>
          </a:p>
        </p:txBody>
      </p:sp>
    </p:spTree>
    <p:extLst>
      <p:ext uri="{BB962C8B-B14F-4D97-AF65-F5344CB8AC3E}">
        <p14:creationId xmlns:p14="http://schemas.microsoft.com/office/powerpoint/2010/main" val="302158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16</a:t>
            </a:fld>
            <a:endParaRPr lang="en-US"/>
          </a:p>
        </p:txBody>
      </p:sp>
    </p:spTree>
    <p:extLst>
      <p:ext uri="{BB962C8B-B14F-4D97-AF65-F5344CB8AC3E}">
        <p14:creationId xmlns:p14="http://schemas.microsoft.com/office/powerpoint/2010/main" val="972976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82665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18</a:t>
            </a:fld>
            <a:endParaRPr lang="en-US"/>
          </a:p>
        </p:txBody>
      </p:sp>
    </p:spTree>
    <p:extLst>
      <p:ext uri="{BB962C8B-B14F-4D97-AF65-F5344CB8AC3E}">
        <p14:creationId xmlns:p14="http://schemas.microsoft.com/office/powerpoint/2010/main" val="5834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19</a:t>
            </a:fld>
            <a:endParaRPr lang="en-US"/>
          </a:p>
        </p:txBody>
      </p:sp>
    </p:spTree>
    <p:extLst>
      <p:ext uri="{BB962C8B-B14F-4D97-AF65-F5344CB8AC3E}">
        <p14:creationId xmlns:p14="http://schemas.microsoft.com/office/powerpoint/2010/main" val="84768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426775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21</a:t>
            </a:fld>
            <a:endParaRPr lang="en-US"/>
          </a:p>
        </p:txBody>
      </p:sp>
    </p:spTree>
    <p:extLst>
      <p:ext uri="{BB962C8B-B14F-4D97-AF65-F5344CB8AC3E}">
        <p14:creationId xmlns:p14="http://schemas.microsoft.com/office/powerpoint/2010/main" val="2428037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22</a:t>
            </a:fld>
            <a:endParaRPr lang="en-US"/>
          </a:p>
        </p:txBody>
      </p:sp>
    </p:spTree>
    <p:extLst>
      <p:ext uri="{BB962C8B-B14F-4D97-AF65-F5344CB8AC3E}">
        <p14:creationId xmlns:p14="http://schemas.microsoft.com/office/powerpoint/2010/main" val="173058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23</a:t>
            </a:fld>
            <a:endParaRPr lang="en-US"/>
          </a:p>
        </p:txBody>
      </p:sp>
    </p:spTree>
    <p:extLst>
      <p:ext uri="{BB962C8B-B14F-4D97-AF65-F5344CB8AC3E}">
        <p14:creationId xmlns:p14="http://schemas.microsoft.com/office/powerpoint/2010/main" val="57573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24</a:t>
            </a:fld>
            <a:endParaRPr lang="en-US"/>
          </a:p>
        </p:txBody>
      </p:sp>
    </p:spTree>
    <p:extLst>
      <p:ext uri="{BB962C8B-B14F-4D97-AF65-F5344CB8AC3E}">
        <p14:creationId xmlns:p14="http://schemas.microsoft.com/office/powerpoint/2010/main" val="2792284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2210624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new file</a:t>
            </a:r>
          </a:p>
        </p:txBody>
      </p:sp>
      <p:sp>
        <p:nvSpPr>
          <p:cNvPr id="4" name="Slide Number Placeholder 3"/>
          <p:cNvSpPr>
            <a:spLocks noGrp="1"/>
          </p:cNvSpPr>
          <p:nvPr>
            <p:ph type="sldNum" sz="quarter" idx="5"/>
          </p:nvPr>
        </p:nvSpPr>
        <p:spPr/>
        <p:txBody>
          <a:bodyPr/>
          <a:lstStyle/>
          <a:p>
            <a:fld id="{3BB66621-ADCC-4EF8-8003-B9D3E881DCD2}" type="slidenum">
              <a:rPr lang="en-US" smtClean="0"/>
              <a:t>26</a:t>
            </a:fld>
            <a:endParaRPr lang="en-US"/>
          </a:p>
        </p:txBody>
      </p:sp>
    </p:spTree>
    <p:extLst>
      <p:ext uri="{BB962C8B-B14F-4D97-AF65-F5344CB8AC3E}">
        <p14:creationId xmlns:p14="http://schemas.microsoft.com/office/powerpoint/2010/main" val="52154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27</a:t>
            </a:fld>
            <a:endParaRPr lang="en-US"/>
          </a:p>
        </p:txBody>
      </p:sp>
    </p:spTree>
    <p:extLst>
      <p:ext uri="{BB962C8B-B14F-4D97-AF65-F5344CB8AC3E}">
        <p14:creationId xmlns:p14="http://schemas.microsoft.com/office/powerpoint/2010/main" val="2366886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28</a:t>
            </a:fld>
            <a:endParaRPr lang="en-US"/>
          </a:p>
        </p:txBody>
      </p:sp>
    </p:spTree>
    <p:extLst>
      <p:ext uri="{BB962C8B-B14F-4D97-AF65-F5344CB8AC3E}">
        <p14:creationId xmlns:p14="http://schemas.microsoft.com/office/powerpoint/2010/main" val="1712985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31</a:t>
            </a:fld>
            <a:endParaRPr lang="en-US"/>
          </a:p>
        </p:txBody>
      </p:sp>
    </p:spTree>
    <p:extLst>
      <p:ext uri="{BB962C8B-B14F-4D97-AF65-F5344CB8AC3E}">
        <p14:creationId xmlns:p14="http://schemas.microsoft.com/office/powerpoint/2010/main" val="1884512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32</a:t>
            </a:fld>
            <a:endParaRPr lang="en-US"/>
          </a:p>
        </p:txBody>
      </p:sp>
    </p:spTree>
    <p:extLst>
      <p:ext uri="{BB962C8B-B14F-4D97-AF65-F5344CB8AC3E}">
        <p14:creationId xmlns:p14="http://schemas.microsoft.com/office/powerpoint/2010/main" val="370429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this even before I show you the resources. These are just pure warmups.</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078012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33</a:t>
            </a:fld>
            <a:endParaRPr lang="en-US"/>
          </a:p>
        </p:txBody>
      </p:sp>
    </p:spTree>
    <p:extLst>
      <p:ext uri="{BB962C8B-B14F-4D97-AF65-F5344CB8AC3E}">
        <p14:creationId xmlns:p14="http://schemas.microsoft.com/office/powerpoint/2010/main" val="1526496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34</a:t>
            </a:fld>
            <a:endParaRPr lang="en-US"/>
          </a:p>
        </p:txBody>
      </p:sp>
    </p:spTree>
    <p:extLst>
      <p:ext uri="{BB962C8B-B14F-4D97-AF65-F5344CB8AC3E}">
        <p14:creationId xmlns:p14="http://schemas.microsoft.com/office/powerpoint/2010/main" val="3674447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35</a:t>
            </a:fld>
            <a:endParaRPr lang="en-US"/>
          </a:p>
        </p:txBody>
      </p:sp>
    </p:spTree>
    <p:extLst>
      <p:ext uri="{BB962C8B-B14F-4D97-AF65-F5344CB8AC3E}">
        <p14:creationId xmlns:p14="http://schemas.microsoft.com/office/powerpoint/2010/main" val="4019829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36</a:t>
            </a:fld>
            <a:endParaRPr lang="en-US"/>
          </a:p>
        </p:txBody>
      </p:sp>
    </p:spTree>
    <p:extLst>
      <p:ext uri="{BB962C8B-B14F-4D97-AF65-F5344CB8AC3E}">
        <p14:creationId xmlns:p14="http://schemas.microsoft.com/office/powerpoint/2010/main" val="1598049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37</a:t>
            </a:fld>
            <a:endParaRPr lang="en-US"/>
          </a:p>
        </p:txBody>
      </p:sp>
    </p:spTree>
    <p:extLst>
      <p:ext uri="{BB962C8B-B14F-4D97-AF65-F5344CB8AC3E}">
        <p14:creationId xmlns:p14="http://schemas.microsoft.com/office/powerpoint/2010/main" val="3646342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38</a:t>
            </a:fld>
            <a:endParaRPr lang="en-US"/>
          </a:p>
        </p:txBody>
      </p:sp>
    </p:spTree>
    <p:extLst>
      <p:ext uri="{BB962C8B-B14F-4D97-AF65-F5344CB8AC3E}">
        <p14:creationId xmlns:p14="http://schemas.microsoft.com/office/powerpoint/2010/main" val="962076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413216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40</a:t>
            </a:fld>
            <a:endParaRPr lang="en-US"/>
          </a:p>
        </p:txBody>
      </p:sp>
    </p:spTree>
    <p:extLst>
      <p:ext uri="{BB962C8B-B14F-4D97-AF65-F5344CB8AC3E}">
        <p14:creationId xmlns:p14="http://schemas.microsoft.com/office/powerpoint/2010/main" val="3860881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41</a:t>
            </a:fld>
            <a:endParaRPr lang="en-US"/>
          </a:p>
        </p:txBody>
      </p:sp>
    </p:spTree>
    <p:extLst>
      <p:ext uri="{BB962C8B-B14F-4D97-AF65-F5344CB8AC3E}">
        <p14:creationId xmlns:p14="http://schemas.microsoft.com/office/powerpoint/2010/main" val="2910766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43</a:t>
            </a:fld>
            <a:endParaRPr lang="en-US"/>
          </a:p>
        </p:txBody>
      </p:sp>
    </p:spTree>
    <p:extLst>
      <p:ext uri="{BB962C8B-B14F-4D97-AF65-F5344CB8AC3E}">
        <p14:creationId xmlns:p14="http://schemas.microsoft.com/office/powerpoint/2010/main" val="17915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241797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44</a:t>
            </a:fld>
            <a:endParaRPr lang="en-US"/>
          </a:p>
        </p:txBody>
      </p:sp>
    </p:spTree>
    <p:extLst>
      <p:ext uri="{BB962C8B-B14F-4D97-AF65-F5344CB8AC3E}">
        <p14:creationId xmlns:p14="http://schemas.microsoft.com/office/powerpoint/2010/main" val="1740548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45</a:t>
            </a:fld>
            <a:endParaRPr lang="en-US"/>
          </a:p>
        </p:txBody>
      </p:sp>
    </p:spTree>
    <p:extLst>
      <p:ext uri="{BB962C8B-B14F-4D97-AF65-F5344CB8AC3E}">
        <p14:creationId xmlns:p14="http://schemas.microsoft.com/office/powerpoint/2010/main" val="2703050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46</a:t>
            </a:fld>
            <a:endParaRPr lang="en-US"/>
          </a:p>
        </p:txBody>
      </p:sp>
    </p:spTree>
    <p:extLst>
      <p:ext uri="{BB962C8B-B14F-4D97-AF65-F5344CB8AC3E}">
        <p14:creationId xmlns:p14="http://schemas.microsoft.com/office/powerpoint/2010/main" val="3443009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47</a:t>
            </a:fld>
            <a:endParaRPr lang="en-US"/>
          </a:p>
        </p:txBody>
      </p:sp>
    </p:spTree>
    <p:extLst>
      <p:ext uri="{BB962C8B-B14F-4D97-AF65-F5344CB8AC3E}">
        <p14:creationId xmlns:p14="http://schemas.microsoft.com/office/powerpoint/2010/main" val="1822688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50</a:t>
            </a:fld>
            <a:endParaRPr lang="en-US"/>
          </a:p>
        </p:txBody>
      </p:sp>
    </p:spTree>
    <p:extLst>
      <p:ext uri="{BB962C8B-B14F-4D97-AF65-F5344CB8AC3E}">
        <p14:creationId xmlns:p14="http://schemas.microsoft.com/office/powerpoint/2010/main" val="1044866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51</a:t>
            </a:fld>
            <a:endParaRPr lang="en-US"/>
          </a:p>
        </p:txBody>
      </p:sp>
    </p:spTree>
    <p:extLst>
      <p:ext uri="{BB962C8B-B14F-4D97-AF65-F5344CB8AC3E}">
        <p14:creationId xmlns:p14="http://schemas.microsoft.com/office/powerpoint/2010/main" val="3893704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52</a:t>
            </a:fld>
            <a:endParaRPr lang="en-US"/>
          </a:p>
        </p:txBody>
      </p:sp>
    </p:spTree>
    <p:extLst>
      <p:ext uri="{BB962C8B-B14F-4D97-AF65-F5344CB8AC3E}">
        <p14:creationId xmlns:p14="http://schemas.microsoft.com/office/powerpoint/2010/main" val="2471186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53</a:t>
            </a:fld>
            <a:endParaRPr lang="en-US"/>
          </a:p>
        </p:txBody>
      </p:sp>
    </p:spTree>
    <p:extLst>
      <p:ext uri="{BB962C8B-B14F-4D97-AF65-F5344CB8AC3E}">
        <p14:creationId xmlns:p14="http://schemas.microsoft.com/office/powerpoint/2010/main" val="1917184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55</a:t>
            </a:fld>
            <a:endParaRPr lang="en-US"/>
          </a:p>
        </p:txBody>
      </p:sp>
    </p:spTree>
    <p:extLst>
      <p:ext uri="{BB962C8B-B14F-4D97-AF65-F5344CB8AC3E}">
        <p14:creationId xmlns:p14="http://schemas.microsoft.com/office/powerpoint/2010/main" val="2587529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56</a:t>
            </a:fld>
            <a:endParaRPr lang="en-US"/>
          </a:p>
        </p:txBody>
      </p:sp>
    </p:spTree>
    <p:extLst>
      <p:ext uri="{BB962C8B-B14F-4D97-AF65-F5344CB8AC3E}">
        <p14:creationId xmlns:p14="http://schemas.microsoft.com/office/powerpoint/2010/main" val="380112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3090153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the housing prices dataset in the book.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57</a:t>
            </a:fld>
            <a:endParaRPr lang="en-US"/>
          </a:p>
        </p:txBody>
      </p:sp>
    </p:spTree>
    <p:extLst>
      <p:ext uri="{BB962C8B-B14F-4D97-AF65-F5344CB8AC3E}">
        <p14:creationId xmlns:p14="http://schemas.microsoft.com/office/powerpoint/2010/main" val="3046880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58</a:t>
            </a:fld>
            <a:endParaRPr lang="en-US"/>
          </a:p>
        </p:txBody>
      </p:sp>
    </p:spTree>
    <p:extLst>
      <p:ext uri="{BB962C8B-B14F-4D97-AF65-F5344CB8AC3E}">
        <p14:creationId xmlns:p14="http://schemas.microsoft.com/office/powerpoint/2010/main" val="9510440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59</a:t>
            </a:fld>
            <a:endParaRPr lang="en-US"/>
          </a:p>
        </p:txBody>
      </p:sp>
    </p:spTree>
    <p:extLst>
      <p:ext uri="{BB962C8B-B14F-4D97-AF65-F5344CB8AC3E}">
        <p14:creationId xmlns:p14="http://schemas.microsoft.com/office/powerpoint/2010/main" val="3129385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60</a:t>
            </a:fld>
            <a:endParaRPr lang="en-US"/>
          </a:p>
        </p:txBody>
      </p:sp>
    </p:spTree>
    <p:extLst>
      <p:ext uri="{BB962C8B-B14F-4D97-AF65-F5344CB8AC3E}">
        <p14:creationId xmlns:p14="http://schemas.microsoft.com/office/powerpoint/2010/main" val="4144086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61</a:t>
            </a:fld>
            <a:endParaRPr lang="en-US"/>
          </a:p>
        </p:txBody>
      </p:sp>
    </p:spTree>
    <p:extLst>
      <p:ext uri="{BB962C8B-B14F-4D97-AF65-F5344CB8AC3E}">
        <p14:creationId xmlns:p14="http://schemas.microsoft.com/office/powerpoint/2010/main" val="4178150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2941496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63</a:t>
            </a:fld>
            <a:endParaRPr lang="en-US"/>
          </a:p>
        </p:txBody>
      </p:sp>
    </p:spTree>
    <p:extLst>
      <p:ext uri="{BB962C8B-B14F-4D97-AF65-F5344CB8AC3E}">
        <p14:creationId xmlns:p14="http://schemas.microsoft.com/office/powerpoint/2010/main" val="150827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64</a:t>
            </a:fld>
            <a:endParaRPr lang="en-US"/>
          </a:p>
        </p:txBody>
      </p:sp>
    </p:spTree>
    <p:extLst>
      <p:ext uri="{BB962C8B-B14F-4D97-AF65-F5344CB8AC3E}">
        <p14:creationId xmlns:p14="http://schemas.microsoft.com/office/powerpoint/2010/main" val="3704343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66</a:t>
            </a:fld>
            <a:endParaRPr lang="en-US"/>
          </a:p>
        </p:txBody>
      </p:sp>
    </p:spTree>
    <p:extLst>
      <p:ext uri="{BB962C8B-B14F-4D97-AF65-F5344CB8AC3E}">
        <p14:creationId xmlns:p14="http://schemas.microsoft.com/office/powerpoint/2010/main" val="3152299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67</a:t>
            </a:fld>
            <a:endParaRPr lang="en-US"/>
          </a:p>
        </p:txBody>
      </p:sp>
    </p:spTree>
    <p:extLst>
      <p:ext uri="{BB962C8B-B14F-4D97-AF65-F5344CB8AC3E}">
        <p14:creationId xmlns:p14="http://schemas.microsoft.com/office/powerpoint/2010/main" val="2423021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40468468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68</a:t>
            </a:fld>
            <a:endParaRPr lang="en-US"/>
          </a:p>
        </p:txBody>
      </p:sp>
    </p:spTree>
    <p:extLst>
      <p:ext uri="{BB962C8B-B14F-4D97-AF65-F5344CB8AC3E}">
        <p14:creationId xmlns:p14="http://schemas.microsoft.com/office/powerpoint/2010/main" val="2961108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69</a:t>
            </a:fld>
            <a:endParaRPr lang="en-US"/>
          </a:p>
        </p:txBody>
      </p:sp>
    </p:spTree>
    <p:extLst>
      <p:ext uri="{BB962C8B-B14F-4D97-AF65-F5344CB8AC3E}">
        <p14:creationId xmlns:p14="http://schemas.microsoft.com/office/powerpoint/2010/main" val="2856267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70</a:t>
            </a:fld>
            <a:endParaRPr lang="en-US"/>
          </a:p>
        </p:txBody>
      </p:sp>
    </p:spTree>
    <p:extLst>
      <p:ext uri="{BB962C8B-B14F-4D97-AF65-F5344CB8AC3E}">
        <p14:creationId xmlns:p14="http://schemas.microsoft.com/office/powerpoint/2010/main" val="829264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71</a:t>
            </a:fld>
            <a:endParaRPr lang="en-US"/>
          </a:p>
        </p:txBody>
      </p:sp>
    </p:spTree>
    <p:extLst>
      <p:ext uri="{BB962C8B-B14F-4D97-AF65-F5344CB8AC3E}">
        <p14:creationId xmlns:p14="http://schemas.microsoft.com/office/powerpoint/2010/main" val="1071965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72</a:t>
            </a:fld>
            <a:endParaRPr lang="en-US"/>
          </a:p>
        </p:txBody>
      </p:sp>
    </p:spTree>
    <p:extLst>
      <p:ext uri="{BB962C8B-B14F-4D97-AF65-F5344CB8AC3E}">
        <p14:creationId xmlns:p14="http://schemas.microsoft.com/office/powerpoint/2010/main" val="2810342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73</a:t>
            </a:fld>
            <a:endParaRPr lang="en-US"/>
          </a:p>
        </p:txBody>
      </p:sp>
    </p:spTree>
    <p:extLst>
      <p:ext uri="{BB962C8B-B14F-4D97-AF65-F5344CB8AC3E}">
        <p14:creationId xmlns:p14="http://schemas.microsoft.com/office/powerpoint/2010/main" val="495364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demo you will look a bit more into using Python as an automation tool for Excel. You already saw that Python makes for pretty intuitive data analysis. I don’t know that this package is as intuitive, but I don’t know it’s any worse than VBA, and the nice thing is that it layers so many Python features into it as well. So go back to the repo and the Python-Powered Excel worksheet. </a:t>
            </a:r>
          </a:p>
        </p:txBody>
      </p:sp>
      <p:sp>
        <p:nvSpPr>
          <p:cNvPr id="4" name="Slide Number Placeholder 3"/>
          <p:cNvSpPr>
            <a:spLocks noGrp="1"/>
          </p:cNvSpPr>
          <p:nvPr>
            <p:ph type="sldNum" sz="quarter" idx="5"/>
          </p:nvPr>
        </p:nvSpPr>
        <p:spPr/>
        <p:txBody>
          <a:bodyPr/>
          <a:lstStyle/>
          <a:p>
            <a:fld id="{3BB66621-ADCC-4EF8-8003-B9D3E881DCD2}" type="slidenum">
              <a:rPr lang="en-US" smtClean="0"/>
              <a:t>74</a:t>
            </a:fld>
            <a:endParaRPr lang="en-US"/>
          </a:p>
        </p:txBody>
      </p:sp>
    </p:spTree>
    <p:extLst>
      <p:ext uri="{BB962C8B-B14F-4D97-AF65-F5344CB8AC3E}">
        <p14:creationId xmlns:p14="http://schemas.microsoft.com/office/powerpoint/2010/main" val="244829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75</a:t>
            </a:fld>
            <a:endParaRPr lang="en-US"/>
          </a:p>
        </p:txBody>
      </p:sp>
    </p:spTree>
    <p:extLst>
      <p:ext uri="{BB962C8B-B14F-4D97-AF65-F5344CB8AC3E}">
        <p14:creationId xmlns:p14="http://schemas.microsoft.com/office/powerpoint/2010/main" val="111410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76</a:t>
            </a:fld>
            <a:endParaRPr lang="en-US"/>
          </a:p>
        </p:txBody>
      </p:sp>
    </p:spTree>
    <p:extLst>
      <p:ext uri="{BB962C8B-B14F-4D97-AF65-F5344CB8AC3E}">
        <p14:creationId xmlns:p14="http://schemas.microsoft.com/office/powerpoint/2010/main" val="2794941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77</a:t>
            </a:fld>
            <a:endParaRPr lang="en-US"/>
          </a:p>
        </p:txBody>
      </p:sp>
    </p:spTree>
    <p:extLst>
      <p:ext uri="{BB962C8B-B14F-4D97-AF65-F5344CB8AC3E}">
        <p14:creationId xmlns:p14="http://schemas.microsoft.com/office/powerpoint/2010/main" val="365801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78</a:t>
            </a:fld>
            <a:endParaRPr lang="en-US"/>
          </a:p>
        </p:txBody>
      </p:sp>
    </p:spTree>
    <p:extLst>
      <p:ext uri="{BB962C8B-B14F-4D97-AF65-F5344CB8AC3E}">
        <p14:creationId xmlns:p14="http://schemas.microsoft.com/office/powerpoint/2010/main" val="41944301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3BB66621-ADCC-4EF8-8003-B9D3E881DCD2}" type="slidenum">
              <a:rPr lang="en-US" smtClean="0"/>
              <a:t>81</a:t>
            </a:fld>
            <a:endParaRPr lang="en-US"/>
          </a:p>
        </p:txBody>
      </p:sp>
    </p:spTree>
    <p:extLst>
      <p:ext uri="{BB962C8B-B14F-4D97-AF65-F5344CB8AC3E}">
        <p14:creationId xmlns:p14="http://schemas.microsoft.com/office/powerpoint/2010/main" val="22939619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82</a:t>
            </a:fld>
            <a:endParaRPr lang="en-US"/>
          </a:p>
        </p:txBody>
      </p:sp>
    </p:spTree>
    <p:extLst>
      <p:ext uri="{BB962C8B-B14F-4D97-AF65-F5344CB8AC3E}">
        <p14:creationId xmlns:p14="http://schemas.microsoft.com/office/powerpoint/2010/main" val="30341891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83</a:t>
            </a:fld>
            <a:endParaRPr lang="en-US"/>
          </a:p>
        </p:txBody>
      </p:sp>
    </p:spTree>
    <p:extLst>
      <p:ext uri="{BB962C8B-B14F-4D97-AF65-F5344CB8AC3E}">
        <p14:creationId xmlns:p14="http://schemas.microsoft.com/office/powerpoint/2010/main" val="301082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54874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stringfestdata/ms-excel-toronto-python" TargetMode="Externa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tinyurl.com/586uxna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predictivehacks.com/tips-about-numpy-arrays/"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6.gif"/></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hackernoon.com/pythons-easter-eggs-and-hidden-jokes-d7368c7fe2c2"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4.emf"/><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hyperlink" Target="https://en.wikipedia.org/wiki/Machine_learni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tringfestdata/aina-lets-learn-pytho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hyperlink" Target="https://stringfestdata.gumroad.com/l/aina-solution-demos?_ga=2.185049002.285897697.1636224601-1362019453.1633865319" TargetMode="External"/><Relationship Id="rId4" Type="http://schemas.openxmlformats.org/officeDocument/2006/relationships/hyperlink" Target="https://stringfestdata.gumroad.com/l/aina-practice?_ga=2.185049002.285897697.1636224601-1362019453.1633865319"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stringfestanalytics.com/aina-waiti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https://github.com/stringfestdata/ms-excel-toronto-python</a:t>
            </a:r>
            <a:r>
              <a:rPr lang="en-US" sz="2800" dirty="0">
                <a:solidFill>
                  <a:srgbClr val="707070"/>
                </a:solidFill>
                <a:latin typeface="Pragmatica" panose="020B0403040502020204" pitchFamily="34" charset="0"/>
              </a:rPr>
              <a:t> </a:t>
            </a:r>
          </a:p>
        </p:txBody>
      </p:sp>
      <p:pic>
        <p:nvPicPr>
          <p:cNvPr id="4" name="Picture 3" descr="Text&#10;&#10;Description automatically generated">
            <a:extLst>
              <a:ext uri="{FF2B5EF4-FFF2-40B4-BE49-F238E27FC236}">
                <a16:creationId xmlns:a16="http://schemas.microsoft.com/office/drawing/2014/main" id="{FFE28FC0-F2F4-4EDE-9BEF-0C09FB1EB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Text&#10;&#10;Description automatically generated">
            <a:extLst>
              <a:ext uri="{FF2B5EF4-FFF2-40B4-BE49-F238E27FC236}">
                <a16:creationId xmlns:a16="http://schemas.microsoft.com/office/drawing/2014/main" id="{78BB40FC-DBB4-4F9E-BE2A-57553FC35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bird standing on a white surface&#10;&#10;Description automatically generated with medium confidence">
            <a:extLst>
              <a:ext uri="{FF2B5EF4-FFF2-40B4-BE49-F238E27FC236}">
                <a16:creationId xmlns:a16="http://schemas.microsoft.com/office/drawing/2014/main" id="{B00F9500-C472-43C1-95B4-85F177C0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7" name="Picture 6" descr="A picture containing text, bird, oscine&#10;&#10;Description automatically generated">
            <a:extLst>
              <a:ext uri="{FF2B5EF4-FFF2-40B4-BE49-F238E27FC236}">
                <a16:creationId xmlns:a16="http://schemas.microsoft.com/office/drawing/2014/main" id="{FD78B297-5ABE-4F51-B781-5F2049EF6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8" name="Picture 7" descr="A picture containing text, bird, oscine&#10;&#10;Description automatically generated">
            <a:extLst>
              <a:ext uri="{FF2B5EF4-FFF2-40B4-BE49-F238E27FC236}">
                <a16:creationId xmlns:a16="http://schemas.microsoft.com/office/drawing/2014/main" id="{1CA68EF0-9476-4CF2-9FB2-A1F2D7E252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2731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322192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5" name="Picture 4">
            <a:extLst>
              <a:ext uri="{FF2B5EF4-FFF2-40B4-BE49-F238E27FC236}">
                <a16:creationId xmlns:a16="http://schemas.microsoft.com/office/drawing/2014/main" id="{7D0B5AD3-A962-4B54-9189-F0343CE8E75A}"/>
              </a:ext>
            </a:extLst>
          </p:cNvPr>
          <p:cNvPicPr>
            <a:picLocks noChangeAspect="1"/>
          </p:cNvPicPr>
          <p:nvPr/>
        </p:nvPicPr>
        <p:blipFill>
          <a:blip r:embed="rId4"/>
          <a:stretch>
            <a:fillRect/>
          </a:stretch>
        </p:blipFill>
        <p:spPr>
          <a:xfrm>
            <a:off x="1651878" y="0"/>
            <a:ext cx="8888243" cy="6867201"/>
          </a:xfrm>
          <a:prstGeom prst="rect">
            <a:avLst/>
          </a:prstGeom>
        </p:spPr>
      </p:pic>
    </p:spTree>
    <p:extLst>
      <p:ext uri="{BB962C8B-B14F-4D97-AF65-F5344CB8AC3E}">
        <p14:creationId xmlns:p14="http://schemas.microsoft.com/office/powerpoint/2010/main" val="241633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Drills: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Installing packages</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xlutils</a:t>
            </a:r>
            <a:endParaRPr lang="en-US" sz="2800" b="1" dirty="0">
              <a:solidFill>
                <a:srgbClr val="CF3338"/>
              </a:solidFill>
              <a:latin typeface="Consolas" panose="020B0609020204030204" pitchFamily="49"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pyxlsb</a:t>
            </a:r>
            <a:endParaRPr lang="en-US" sz="2800" b="1" dirty="0">
              <a:solidFill>
                <a:srgbClr val="CF3338"/>
              </a:solidFill>
              <a:latin typeface="Consolas" panose="020B0609020204030204" pitchFamily="49" charset="0"/>
            </a:endParaRPr>
          </a:p>
          <a:p>
            <a:pPr marL="514350" indent="-514350">
              <a:buAutoNum type="arabicPeriod"/>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p>
        </p:txBody>
      </p:sp>
    </p:spTree>
    <p:extLst>
      <p:ext uri="{BB962C8B-B14F-4D97-AF65-F5344CB8AC3E}">
        <p14:creationId xmlns:p14="http://schemas.microsoft.com/office/powerpoint/2010/main" val="179043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502251675"/>
              </p:ext>
            </p:extLst>
          </p:nvPr>
        </p:nvGraphicFramePr>
        <p:xfrm>
          <a:off x="1014962" y="1479187"/>
          <a:ext cx="9879062" cy="5121918"/>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dirty="0" err="1">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70697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Practice working with modules and functions</a:t>
            </a: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42607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Drill</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4205671475"/>
              </p:ext>
            </p:extLst>
          </p:nvPr>
        </p:nvGraphicFramePr>
        <p:xfrm>
          <a:off x="935093" y="1871124"/>
          <a:ext cx="9879062" cy="432855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Package</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String</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Float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True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Integer</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2.26</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Boolean</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‘Hello’</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 </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
        <p:nvSpPr>
          <p:cNvPr id="5" name="TextBox 4">
            <a:extLst>
              <a:ext uri="{FF2B5EF4-FFF2-40B4-BE49-F238E27FC236}">
                <a16:creationId xmlns:a16="http://schemas.microsoft.com/office/drawing/2014/main" id="{169BC6F6-239A-4FC1-82DE-0D0243354601}"/>
              </a:ext>
            </a:extLst>
          </p:cNvPr>
          <p:cNvSpPr txBox="1"/>
          <p:nvPr/>
        </p:nvSpPr>
        <p:spPr>
          <a:xfrm>
            <a:off x="525228" y="1182231"/>
            <a:ext cx="9619531" cy="523220"/>
          </a:xfrm>
          <a:prstGeom prst="rect">
            <a:avLst/>
          </a:prstGeom>
          <a:noFill/>
        </p:spPr>
        <p:txBody>
          <a:bodyPr wrap="square" rtlCol="0">
            <a:spAutoFit/>
          </a:bodyPr>
          <a:lstStyle/>
          <a:p>
            <a:r>
              <a:rPr lang="en-US" sz="2800" dirty="0">
                <a:solidFill>
                  <a:srgbClr val="707070"/>
                </a:solidFill>
                <a:latin typeface="Pragmatica" panose="020B7200000000000000"/>
              </a:rPr>
              <a:t>Match the data to the data type…</a:t>
            </a:r>
          </a:p>
        </p:txBody>
      </p:sp>
    </p:spTree>
    <p:extLst>
      <p:ext uri="{BB962C8B-B14F-4D97-AF65-F5344CB8AC3E}">
        <p14:creationId xmlns:p14="http://schemas.microsoft.com/office/powerpoint/2010/main" val="3273701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83209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pPr marL="514350" indent="-514350">
              <a:buAutoNum type="arabicPeriod"/>
            </a:pPr>
            <a:r>
              <a:rPr lang="en-US" sz="2400" b="1" dirty="0">
                <a:solidFill>
                  <a:srgbClr val="CF3338"/>
                </a:solidFill>
                <a:latin typeface="Pragmatica" pitchFamily="2" charset="0"/>
              </a:rPr>
              <a:t>The Standard Library includes a module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containing a function called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which works very similarly to Excel's </a:t>
            </a:r>
            <a:r>
              <a:rPr lang="en-US" sz="2400" b="1" dirty="0">
                <a:solidFill>
                  <a:srgbClr val="CF3338"/>
                </a:solidFill>
                <a:latin typeface="Consolas" panose="020B0609020204030204" pitchFamily="49" charset="0"/>
              </a:rPr>
              <a:t>RAND()</a:t>
            </a:r>
            <a:r>
              <a:rPr lang="en-US" sz="2400" b="1" dirty="0">
                <a:solidFill>
                  <a:srgbClr val="CF3338"/>
                </a:solidFill>
                <a:latin typeface="Pragmatica" pitchFamily="2" charset="0"/>
              </a:rPr>
              <a:t> (no arguments needed). Assign a run of this function to an object and print it.</a:t>
            </a:r>
          </a:p>
          <a:p>
            <a:pPr marL="514350" indent="-514350">
              <a:buAutoNum type="arabicPeriod"/>
            </a:pPr>
            <a:r>
              <a:rPr lang="en-US" sz="2400" b="1" dirty="0">
                <a:solidFill>
                  <a:srgbClr val="CF3338"/>
                </a:solidFill>
                <a:latin typeface="Pragmatica" pitchFamily="2" charset="0"/>
              </a:rPr>
              <a:t>Learn about the </a:t>
            </a:r>
            <a:r>
              <a:rPr lang="en-US" sz="2400" b="1" dirty="0" err="1">
                <a:solidFill>
                  <a:srgbClr val="CF3338"/>
                </a:solidFill>
                <a:latin typeface="Consolas" panose="020B0609020204030204" pitchFamily="49" charset="0"/>
              </a:rPr>
              <a:t>xlutils</a:t>
            </a:r>
            <a:r>
              <a:rPr lang="en-US" sz="2400" b="1" dirty="0">
                <a:solidFill>
                  <a:srgbClr val="CF3338"/>
                </a:solidFill>
                <a:latin typeface="Pragmatica" pitchFamily="2" charset="0"/>
              </a:rPr>
              <a:t> package using the </a:t>
            </a:r>
            <a:r>
              <a:rPr lang="en-US" sz="2400" b="1" dirty="0">
                <a:solidFill>
                  <a:srgbClr val="CF3338"/>
                </a:solidFill>
                <a:latin typeface="Consolas" panose="020B0609020204030204" pitchFamily="49" charset="0"/>
              </a:rPr>
              <a:t>?</a:t>
            </a:r>
            <a:r>
              <a:rPr lang="en-US" sz="2400" b="1" dirty="0">
                <a:solidFill>
                  <a:srgbClr val="CF3338"/>
                </a:solidFill>
                <a:latin typeface="Pragmatica" pitchFamily="2" charset="0"/>
              </a:rPr>
              <a:t> operator</a:t>
            </a:r>
            <a:r>
              <a:rPr lang="en-US" sz="2800" b="1" dirty="0">
                <a:solidFill>
                  <a:srgbClr val="CF3338"/>
                </a:solidFill>
                <a:latin typeface="Pragmatica" pitchFamily="2" charset="0"/>
              </a:rPr>
              <a:t>.</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73182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970318"/>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How does Python handle</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Counting?</a:t>
            </a:r>
          </a:p>
          <a:p>
            <a:pPr marL="457200" indent="-457200">
              <a:buFont typeface="Arial" panose="020B0604020202020204" pitchFamily="34" charset="0"/>
              <a:buChar char="•"/>
            </a:pPr>
            <a:r>
              <a:rPr lang="en-US" sz="2800" b="1" dirty="0">
                <a:solidFill>
                  <a:srgbClr val="CF3338"/>
                </a:solidFill>
                <a:latin typeface="Pragmatica" pitchFamily="2" charset="0"/>
              </a:rPr>
              <a:t>Whitespace?</a:t>
            </a:r>
          </a:p>
          <a:p>
            <a:pPr marL="457200" indent="-457200">
              <a:buFont typeface="Arial" panose="020B0604020202020204" pitchFamily="34" charset="0"/>
              <a:buChar char="•"/>
            </a:pPr>
            <a:r>
              <a:rPr lang="en-US" sz="2800" b="1" dirty="0">
                <a:solidFill>
                  <a:srgbClr val="CF3338"/>
                </a:solidFill>
                <a:latin typeface="Pragmatica" pitchFamily="2" charset="0"/>
              </a:rPr>
              <a:t>Multiplying lists?</a:t>
            </a:r>
          </a:p>
          <a:p>
            <a:pPr marL="457200" indent="-457200">
              <a:buFont typeface="Arial" panose="020B0604020202020204" pitchFamily="34" charset="0"/>
              <a:buChar char="•"/>
            </a:pP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311712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30942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Practice your Markdown skills by including the following elements in a notebook:</a:t>
            </a:r>
          </a:p>
          <a:p>
            <a:pPr marL="457200" indent="-457200">
              <a:buFont typeface="Arial" panose="020B0604020202020204" pitchFamily="34" charset="0"/>
              <a:buChar char="•"/>
            </a:pPr>
            <a:r>
              <a:rPr lang="en-US" sz="2400" b="1" dirty="0">
                <a:solidFill>
                  <a:srgbClr val="CF3338"/>
                </a:solidFill>
                <a:latin typeface="Pragmatica" pitchFamily="2" charset="0"/>
              </a:rPr>
              <a:t>Two different levels of headers</a:t>
            </a:r>
          </a:p>
          <a:p>
            <a:pPr marL="457200" indent="-457200">
              <a:buFont typeface="Arial" panose="020B0604020202020204" pitchFamily="34" charset="0"/>
              <a:buChar char="•"/>
            </a:pPr>
            <a:r>
              <a:rPr lang="en-US" sz="2400" b="1" dirty="0">
                <a:solidFill>
                  <a:srgbClr val="CF3338"/>
                </a:solidFill>
                <a:latin typeface="Pragmatica" pitchFamily="2" charset="0"/>
              </a:rPr>
              <a:t>Italics</a:t>
            </a:r>
          </a:p>
          <a:p>
            <a:pPr marL="457200" indent="-457200">
              <a:buFont typeface="Arial" panose="020B0604020202020204" pitchFamily="34" charset="0"/>
              <a:buChar char="•"/>
            </a:pPr>
            <a:r>
              <a:rPr lang="en-US" sz="2400" b="1" dirty="0">
                <a:solidFill>
                  <a:srgbClr val="CF3338"/>
                </a:solidFill>
                <a:latin typeface="Pragmatica" pitchFamily="2" charset="0"/>
              </a:rPr>
              <a:t>A hyperlink</a:t>
            </a:r>
          </a:p>
          <a:p>
            <a:pPr marL="457200" indent="-457200">
              <a:buFont typeface="Arial" panose="020B0604020202020204" pitchFamily="34" charset="0"/>
              <a:buChar char="•"/>
            </a:pPr>
            <a:r>
              <a:rPr lang="en-US" sz="2400" b="1" dirty="0">
                <a:solidFill>
                  <a:srgbClr val="CF3338"/>
                </a:solidFill>
                <a:latin typeface="Pragmatica" pitchFamily="2" charset="0"/>
              </a:rPr>
              <a:t>An image</a:t>
            </a:r>
          </a:p>
          <a:p>
            <a:pPr marL="457200" indent="-457200">
              <a:buFont typeface="Arial" panose="020B0604020202020204" pitchFamily="34" charset="0"/>
              <a:buChar char="•"/>
            </a:pPr>
            <a:endParaRPr lang="en-US" sz="2400" b="1" dirty="0">
              <a:solidFill>
                <a:srgbClr val="CF3338"/>
              </a:solidFill>
              <a:latin typeface="Pragmatica" pitchFamily="2" charset="0"/>
            </a:endParaRPr>
          </a:p>
          <a:p>
            <a:r>
              <a:rPr lang="en-US" sz="2400" b="1" dirty="0" err="1">
                <a:solidFill>
                  <a:srgbClr val="CF3338"/>
                </a:solidFill>
                <a:latin typeface="Pragmatica" pitchFamily="2" charset="0"/>
              </a:rPr>
              <a:t>Cheatsheet</a:t>
            </a:r>
            <a:r>
              <a:rPr lang="en-US" sz="2400" b="1" dirty="0">
                <a:solidFill>
                  <a:srgbClr val="CF3338"/>
                </a:solidFill>
                <a:latin typeface="Pragmatica" pitchFamily="2" charset="0"/>
              </a:rPr>
              <a:t>: </a:t>
            </a:r>
            <a:r>
              <a:rPr lang="en-US" sz="2400" b="1" dirty="0">
                <a:solidFill>
                  <a:srgbClr val="CF3338"/>
                </a:solidFill>
                <a:latin typeface="Pragmatica" pitchFamily="2" charset="0"/>
                <a:hlinkClick r:id="rId4"/>
              </a:rPr>
              <a:t>https://tinyurl.com/586uxnab</a:t>
            </a:r>
            <a:r>
              <a:rPr lang="en-US" sz="2400" b="1" dirty="0">
                <a:solidFill>
                  <a:srgbClr val="CF3338"/>
                </a:solidFill>
                <a:latin typeface="Pragmatica" pitchFamily="2" charset="0"/>
              </a:rPr>
              <a:t>  </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694455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10?</a:t>
            </a:r>
          </a:p>
        </p:txBody>
      </p:sp>
    </p:spTree>
    <p:extLst>
      <p:ext uri="{BB962C8B-B14F-4D97-AF65-F5344CB8AC3E}">
        <p14:creationId xmlns:p14="http://schemas.microsoft.com/office/powerpoint/2010/main" val="3959844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a:t>
            </a:r>
            <a:r>
              <a:rPr lang="en-US" sz="2800">
                <a:solidFill>
                  <a:srgbClr val="707070"/>
                </a:solidFill>
                <a:latin typeface="Pragmatica" panose="020B0403040502020204"/>
              </a:rPr>
              <a:t>in R? </a:t>
            </a:r>
            <a:r>
              <a:rPr lang="en-US" sz="2800" dirty="0">
                <a:solidFill>
                  <a:srgbClr val="707070"/>
                </a:solidFill>
                <a:latin typeface="Pragmatica" panose="020B0403040502020204"/>
              </a:rPr>
              <a:t>(Choose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9444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11. Data structures in Python</a:t>
            </a:r>
          </a:p>
        </p:txBody>
      </p:sp>
    </p:spTree>
    <p:extLst>
      <p:ext uri="{BB962C8B-B14F-4D97-AF65-F5344CB8AC3E}">
        <p14:creationId xmlns:p14="http://schemas.microsoft.com/office/powerpoint/2010/main" val="211810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Numpy</a:t>
            </a:r>
            <a:r>
              <a:rPr lang="en-US" sz="6000" dirty="0">
                <a:latin typeface="Aliens &amp; cows" panose="00000500000000000000" pitchFamily="2" charset="0"/>
              </a:rPr>
              <a:t> we’re getting somewhere…</a:t>
            </a:r>
          </a:p>
        </p:txBody>
      </p:sp>
      <p:pic>
        <p:nvPicPr>
          <p:cNvPr id="1026" name="Picture 2" descr="numpy_arrays">
            <a:extLst>
              <a:ext uri="{FF2B5EF4-FFF2-40B4-BE49-F238E27FC236}">
                <a16:creationId xmlns:a16="http://schemas.microsoft.com/office/drawing/2014/main" id="{E857D053-E1C3-4EFE-B7C9-D03C638FB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721" y="1239731"/>
            <a:ext cx="8395958" cy="46899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8B27B-6F20-402E-B6B4-E5E15F6C706D}"/>
              </a:ext>
            </a:extLst>
          </p:cNvPr>
          <p:cNvSpPr txBox="1"/>
          <p:nvPr/>
        </p:nvSpPr>
        <p:spPr>
          <a:xfrm>
            <a:off x="0" y="6439654"/>
            <a:ext cx="6106160" cy="369332"/>
          </a:xfrm>
          <a:prstGeom prst="rect">
            <a:avLst/>
          </a:prstGeom>
          <a:noFill/>
        </p:spPr>
        <p:txBody>
          <a:bodyPr wrap="square">
            <a:spAutoFit/>
          </a:bodyPr>
          <a:lstStyle/>
          <a:p>
            <a:r>
              <a:rPr lang="en-US" dirty="0">
                <a:hlinkClick r:id="rId5"/>
              </a:rPr>
              <a:t>https://predictivehacks.com/tips-about-numpy-arrays/</a:t>
            </a:r>
            <a:r>
              <a:rPr lang="en-US" dirty="0"/>
              <a:t> </a:t>
            </a:r>
          </a:p>
        </p:txBody>
      </p:sp>
      <p:sp>
        <p:nvSpPr>
          <p:cNvPr id="9" name="TextBox 8">
            <a:extLst>
              <a:ext uri="{FF2B5EF4-FFF2-40B4-BE49-F238E27FC236}">
                <a16:creationId xmlns:a16="http://schemas.microsoft.com/office/drawing/2014/main" id="{32E3BD2F-BB67-448D-BA8B-5D3B513D1357}"/>
              </a:ext>
            </a:extLst>
          </p:cNvPr>
          <p:cNvSpPr txBox="1"/>
          <p:nvPr/>
        </p:nvSpPr>
        <p:spPr>
          <a:xfrm>
            <a:off x="2037080" y="5929661"/>
            <a:ext cx="8651240" cy="646331"/>
          </a:xfrm>
          <a:prstGeom prst="rect">
            <a:avLst/>
          </a:prstGeom>
          <a:noFill/>
        </p:spPr>
        <p:txBody>
          <a:bodyPr wrap="square">
            <a:spAutoFit/>
          </a:bodyPr>
          <a:lstStyle/>
          <a:p>
            <a:r>
              <a:rPr lang="en-US" i="1" dirty="0"/>
              <a:t>Range			  Worksheet		    Workbook of worksheets	</a:t>
            </a:r>
            <a:r>
              <a:rPr lang="en-US" dirty="0"/>
              <a:t>			</a:t>
            </a:r>
          </a:p>
        </p:txBody>
      </p:sp>
      <p:sp>
        <p:nvSpPr>
          <p:cNvPr id="4" name="TextBox 3">
            <a:extLst>
              <a:ext uri="{FF2B5EF4-FFF2-40B4-BE49-F238E27FC236}">
                <a16:creationId xmlns:a16="http://schemas.microsoft.com/office/drawing/2014/main" id="{F72932A0-BF5F-4448-8318-F4D8EEA90D9C}"/>
              </a:ext>
            </a:extLst>
          </p:cNvPr>
          <p:cNvSpPr txBox="1"/>
          <p:nvPr/>
        </p:nvSpPr>
        <p:spPr>
          <a:xfrm>
            <a:off x="629920" y="1564640"/>
            <a:ext cx="26974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All elements must be of same time (numeric, string, </a:t>
            </a:r>
            <a:r>
              <a:rPr lang="en-US" dirty="0" err="1"/>
              <a:t>etc</a:t>
            </a:r>
            <a:r>
              <a:rPr lang="en-US" dirty="0"/>
              <a:t>)</a:t>
            </a:r>
          </a:p>
          <a:p>
            <a:pPr marL="285750" indent="-285750">
              <a:buFont typeface="Arial" panose="020B0604020202020204" pitchFamily="34" charset="0"/>
              <a:buChar char="•"/>
            </a:pPr>
            <a:r>
              <a:rPr lang="en-US" dirty="0"/>
              <a:t>No labels (column names, </a:t>
            </a:r>
            <a:r>
              <a:rPr lang="en-US" dirty="0" err="1"/>
              <a:t>etc</a:t>
            </a:r>
            <a:r>
              <a:rPr lang="en-US" dirty="0"/>
              <a:t>)</a:t>
            </a:r>
          </a:p>
        </p:txBody>
      </p:sp>
    </p:spTree>
    <p:extLst>
      <p:ext uri="{BB962C8B-B14F-4D97-AF65-F5344CB8AC3E}">
        <p14:creationId xmlns:p14="http://schemas.microsoft.com/office/powerpoint/2010/main" val="2323137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Aliasing.. Give your code a nickname</a:t>
            </a:r>
          </a:p>
        </p:txBody>
      </p:sp>
      <p:sp>
        <p:nvSpPr>
          <p:cNvPr id="5" name="TextBox 4">
            <a:extLst>
              <a:ext uri="{FF2B5EF4-FFF2-40B4-BE49-F238E27FC236}">
                <a16:creationId xmlns:a16="http://schemas.microsoft.com/office/drawing/2014/main" id="{F013C30C-EC90-48D5-B6BE-292640176083}"/>
              </a:ext>
            </a:extLst>
          </p:cNvPr>
          <p:cNvSpPr txBox="1"/>
          <p:nvPr/>
        </p:nvSpPr>
        <p:spPr>
          <a:xfrm>
            <a:off x="619760" y="2178090"/>
            <a:ext cx="8961120" cy="4524315"/>
          </a:xfrm>
          <a:prstGeom prst="rect">
            <a:avLst/>
          </a:prstGeom>
          <a:noFill/>
        </p:spPr>
        <p:txBody>
          <a:bodyPr wrap="square">
            <a:spAutoFit/>
          </a:bodyPr>
          <a:lstStyle/>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a:t>
            </a:r>
            <a:r>
              <a:rPr lang="en-US" sz="3200" b="0" dirty="0" err="1">
                <a:solidFill>
                  <a:srgbClr val="000000"/>
                </a:solidFill>
                <a:effectLst/>
                <a:latin typeface="Consolas" panose="020B0609020204030204" pitchFamily="49" charset="0"/>
              </a:rPr>
              <a:t>numpy</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np</a:t>
            </a:r>
          </a:p>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pandas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pd</a:t>
            </a:r>
          </a:p>
          <a:p>
            <a:br>
              <a:rPr lang="en-US" sz="3200" b="0" dirty="0">
                <a:solidFill>
                  <a:srgbClr val="000000"/>
                </a:solidFill>
                <a:effectLst/>
                <a:latin typeface="Consolas" panose="020B0609020204030204" pitchFamily="49" charset="0"/>
              </a:rPr>
            </a:b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 </a:t>
            </a:r>
            <a:r>
              <a:rPr lang="en-US" sz="3200" b="0" dirty="0" err="1">
                <a:solidFill>
                  <a:srgbClr val="000000"/>
                </a:solidFill>
                <a:effectLst/>
                <a:latin typeface="Consolas" panose="020B0609020204030204" pitchFamily="49" charset="0"/>
              </a:rPr>
              <a:t>np.array</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 [</a:t>
            </a:r>
            <a:r>
              <a:rPr lang="en-US" sz="3200" b="0" dirty="0">
                <a:solidFill>
                  <a:srgbClr val="098658"/>
                </a:solidFill>
                <a:effectLst/>
                <a:latin typeface="Consolas" panose="020B0609020204030204" pitchFamily="49" charset="0"/>
              </a:rPr>
              <a:t>4</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 = </a:t>
            </a:r>
            <a:r>
              <a:rPr lang="en-US" sz="3200" b="0" dirty="0" err="1">
                <a:solidFill>
                  <a:srgbClr val="000000"/>
                </a:solidFill>
                <a:effectLst/>
                <a:latin typeface="Consolas" panose="020B0609020204030204" pitchFamily="49" charset="0"/>
              </a:rPr>
              <a:t>pd.DataFrame</a:t>
            </a:r>
            <a:r>
              <a:rPr lang="en-US" sz="3200" b="0" dirty="0">
                <a:solidFill>
                  <a:srgbClr val="000000"/>
                </a:solidFill>
                <a:effectLst/>
                <a:latin typeface="Consolas" panose="020B0609020204030204" pitchFamily="49" charset="0"/>
              </a:rPr>
              <a:t>(</a:t>
            </a: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columns = [</a:t>
            </a:r>
            <a:r>
              <a:rPr lang="en-US" sz="3200" b="0" dirty="0">
                <a:solidFill>
                  <a:srgbClr val="A31515"/>
                </a:solidFill>
                <a:effectLst/>
                <a:latin typeface="Consolas" panose="020B0609020204030204" pitchFamily="49" charset="0"/>
              </a:rPr>
              <a:t>'Column_A'</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'Column_B'</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Column_C</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a:t>
            </a:r>
          </a:p>
        </p:txBody>
      </p:sp>
      <p:sp>
        <p:nvSpPr>
          <p:cNvPr id="3" name="Speech Bubble: Oval 2">
            <a:extLst>
              <a:ext uri="{FF2B5EF4-FFF2-40B4-BE49-F238E27FC236}">
                <a16:creationId xmlns:a16="http://schemas.microsoft.com/office/drawing/2014/main" id="{6B07A9CA-EBA4-41AA-85BE-1476064A7B02}"/>
              </a:ext>
            </a:extLst>
          </p:cNvPr>
          <p:cNvSpPr/>
          <p:nvPr/>
        </p:nvSpPr>
        <p:spPr>
          <a:xfrm>
            <a:off x="3944224" y="1295400"/>
            <a:ext cx="4661296" cy="923330"/>
          </a:xfrm>
          <a:prstGeom prst="wedgeEllipseCallout">
            <a:avLst>
              <a:gd name="adj1" fmla="val -30438"/>
              <a:gd name="adj2" fmla="val 59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a:t>
            </a:r>
            <a:r>
              <a:rPr lang="en-US" dirty="0" err="1">
                <a:solidFill>
                  <a:schemeClr val="tx1"/>
                </a:solidFill>
              </a:rPr>
              <a:t>numpy</a:t>
            </a:r>
            <a:r>
              <a:rPr lang="en-US" dirty="0">
                <a:solidFill>
                  <a:schemeClr val="tx1"/>
                </a:solidFill>
              </a:rPr>
              <a:t>, but for this session you can call me np…</a:t>
            </a:r>
          </a:p>
        </p:txBody>
      </p:sp>
    </p:spTree>
    <p:extLst>
      <p:ext uri="{BB962C8B-B14F-4D97-AF65-F5344CB8AC3E}">
        <p14:creationId xmlns:p14="http://schemas.microsoft.com/office/powerpoint/2010/main" val="165972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Pandas… this looks familiar</a:t>
            </a:r>
          </a:p>
        </p:txBody>
      </p:sp>
      <p:pic>
        <p:nvPicPr>
          <p:cNvPr id="4" name="Picture 3" descr="Graphical user interface&#10;&#10;Description automatically generated with medium confidence">
            <a:extLst>
              <a:ext uri="{FF2B5EF4-FFF2-40B4-BE49-F238E27FC236}">
                <a16:creationId xmlns:a16="http://schemas.microsoft.com/office/drawing/2014/main" id="{7277C486-D595-4172-BBD1-33370AED0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70" y="1177796"/>
            <a:ext cx="11197438" cy="4622112"/>
          </a:xfrm>
          <a:prstGeom prst="rect">
            <a:avLst/>
          </a:prstGeom>
        </p:spPr>
      </p:pic>
    </p:spTree>
    <p:extLst>
      <p:ext uri="{BB962C8B-B14F-4D97-AF65-F5344CB8AC3E}">
        <p14:creationId xmlns:p14="http://schemas.microsoft.com/office/powerpoint/2010/main" val="826442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Data’s not in Python for long</a:t>
            </a:r>
          </a:p>
        </p:txBody>
      </p:sp>
      <p:pic>
        <p:nvPicPr>
          <p:cNvPr id="5" name="Picture 4">
            <a:extLst>
              <a:ext uri="{FF2B5EF4-FFF2-40B4-BE49-F238E27FC236}">
                <a16:creationId xmlns:a16="http://schemas.microsoft.com/office/drawing/2014/main" id="{D775E945-4847-4E68-BC3E-ABB5FAA99513}"/>
              </a:ext>
            </a:extLst>
          </p:cNvPr>
          <p:cNvPicPr>
            <a:picLocks noChangeAspect="1"/>
          </p:cNvPicPr>
          <p:nvPr/>
        </p:nvPicPr>
        <p:blipFill rotWithShape="1">
          <a:blip r:embed="rId4"/>
          <a:srcRect b="32988"/>
          <a:stretch/>
        </p:blipFill>
        <p:spPr>
          <a:xfrm>
            <a:off x="1053904" y="1485665"/>
            <a:ext cx="10672522" cy="3643568"/>
          </a:xfrm>
          <a:prstGeom prst="rect">
            <a:avLst/>
          </a:prstGeom>
        </p:spPr>
      </p:pic>
    </p:spTree>
    <p:extLst>
      <p:ext uri="{BB962C8B-B14F-4D97-AF65-F5344CB8AC3E}">
        <p14:creationId xmlns:p14="http://schemas.microsoft.com/office/powerpoint/2010/main" val="2713523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Importing a </a:t>
            </a:r>
            <a:r>
              <a:rPr lang="en-US" sz="2800" b="1" dirty="0" err="1">
                <a:solidFill>
                  <a:srgbClr val="CF3338"/>
                </a:solidFill>
                <a:latin typeface="Pragmatica" panose="020B0403040502020204"/>
              </a:rPr>
              <a:t>DataFrame</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itchFamily="2" charset="0"/>
              </a:rPr>
              <a:t>Exploring the </a:t>
            </a:r>
            <a:r>
              <a:rPr lang="en-US" sz="2800" b="1" dirty="0" err="1">
                <a:solidFill>
                  <a:srgbClr val="CF3338"/>
                </a:solidFill>
                <a:latin typeface="Pragmatica" pitchFamily="2" charset="0"/>
              </a:rPr>
              <a:t>DataFrame</a:t>
            </a: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Writing the </a:t>
            </a:r>
            <a:r>
              <a:rPr lang="en-US" sz="2800" b="1" dirty="0" err="1">
                <a:solidFill>
                  <a:srgbClr val="CF3338"/>
                </a:solidFill>
                <a:latin typeface="Pragmatica" pitchFamily="2" charset="0"/>
              </a:rPr>
              <a:t>DataFrame</a:t>
            </a:r>
            <a:r>
              <a:rPr lang="en-US" sz="2800" b="1" dirty="0">
                <a:solidFill>
                  <a:srgbClr val="CF3338"/>
                </a:solidFill>
                <a:latin typeface="Pragmatica" pitchFamily="2" charset="0"/>
              </a:rPr>
              <a:t> to Excel</a:t>
            </a:r>
          </a:p>
        </p:txBody>
      </p:sp>
    </p:spTree>
    <p:extLst>
      <p:ext uri="{BB962C8B-B14F-4D97-AF65-F5344CB8AC3E}">
        <p14:creationId xmlns:p14="http://schemas.microsoft.com/office/powerpoint/2010/main" val="3895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How to locate and import a file?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output/</a:t>
            </a:r>
            <a:r>
              <a:rPr lang="en-US" sz="2800" b="1" dirty="0" err="1">
                <a:solidFill>
                  <a:srgbClr val="CF3338"/>
                </a:solidFill>
                <a:latin typeface="Consolas" panose="020B0609020204030204" pitchFamily="49" charset="0"/>
              </a:rPr>
              <a:t>import.ipynb</a:t>
            </a:r>
            <a:br>
              <a:rPr lang="en-US" sz="2800" b="1" dirty="0">
                <a:solidFill>
                  <a:srgbClr val="CF3338"/>
                </a:solidFill>
                <a:latin typeface="Pragmatica" pitchFamily="2" charset="0"/>
              </a:rPr>
            </a:br>
            <a:endParaRPr lang="en-US" sz="2800" b="1" dirty="0">
              <a:solidFill>
                <a:srgbClr val="CF3338"/>
              </a:solidFill>
              <a:latin typeface="Consolas" panose="020B0609020204030204" pitchFamily="49" charset="0"/>
            </a:endParaRPr>
          </a:p>
          <a:p>
            <a:r>
              <a:rPr lang="en-US" sz="2800" b="1" dirty="0">
                <a:solidFill>
                  <a:srgbClr val="CF3338"/>
                </a:solidFill>
                <a:latin typeface="Consolas" panose="020B0609020204030204" pitchFamily="49" charset="0"/>
              </a:rPr>
              <a:t>import </a:t>
            </a:r>
            <a:r>
              <a:rPr lang="en-US" sz="2800" b="1" dirty="0" err="1">
                <a:solidFill>
                  <a:srgbClr val="CF3338"/>
                </a:solidFill>
                <a:latin typeface="Consolas" panose="020B0609020204030204" pitchFamily="49" charset="0"/>
              </a:rPr>
              <a:t>os</a:t>
            </a:r>
            <a:endParaRPr lang="en-US" sz="2800" b="1" dirty="0">
              <a:solidFill>
                <a:srgbClr val="CF3338"/>
              </a:solidFill>
              <a:latin typeface="Consolas" panose="020B0609020204030204" pitchFamily="49" charset="0"/>
            </a:endParaRPr>
          </a:p>
          <a:p>
            <a:r>
              <a:rPr lang="en-US" sz="2800" b="1" dirty="0" err="1">
                <a:solidFill>
                  <a:srgbClr val="CF3338"/>
                </a:solidFill>
                <a:latin typeface="Consolas" panose="020B0609020204030204" pitchFamily="49" charset="0"/>
              </a:rPr>
              <a:t>os.path.isfile</a:t>
            </a:r>
            <a:r>
              <a:rPr lang="en-US" sz="2800" b="1" dirty="0">
                <a:solidFill>
                  <a:srgbClr val="CF3338"/>
                </a:solidFill>
                <a:latin typeface="Consolas" panose="020B0609020204030204" pitchFamily="49" charset="0"/>
              </a:rPr>
              <a:t>('filename')</a:t>
            </a:r>
          </a:p>
        </p:txBody>
      </p:sp>
    </p:spTree>
    <p:extLst>
      <p:ext uri="{BB962C8B-B14F-4D97-AF65-F5344CB8AC3E}">
        <p14:creationId xmlns:p14="http://schemas.microsoft.com/office/powerpoint/2010/main" val="2571331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Install </a:t>
            </a:r>
            <a:r>
              <a:rPr lang="en-US" sz="2800" b="1" dirty="0" err="1">
                <a:solidFill>
                  <a:srgbClr val="CF3338"/>
                </a:solidFill>
                <a:latin typeface="Consolas" panose="020B0609020204030204" pitchFamily="49" charset="0"/>
              </a:rPr>
              <a:t>vega_datasets</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pip</a:t>
            </a:r>
          </a:p>
          <a:p>
            <a:pPr marL="457200" indent="-457200">
              <a:buFont typeface="Arial" panose="020B0604020202020204" pitchFamily="34" charset="0"/>
              <a:buChar char="•"/>
            </a:pPr>
            <a:r>
              <a:rPr lang="en-US" sz="2800" b="1" dirty="0">
                <a:solidFill>
                  <a:srgbClr val="CF3338"/>
                </a:solidFill>
                <a:latin typeface="Pragmatica" pitchFamily="2" charset="0"/>
              </a:rPr>
              <a:t>Import the </a:t>
            </a:r>
            <a:r>
              <a:rPr lang="en-US" sz="2800" b="1" dirty="0">
                <a:solidFill>
                  <a:srgbClr val="CF3338"/>
                </a:solidFill>
                <a:latin typeface="Consolas" panose="020B0609020204030204" pitchFamily="49" charset="0"/>
              </a:rPr>
              <a:t>movies</a:t>
            </a:r>
            <a:r>
              <a:rPr lang="en-US" sz="2800" b="1" dirty="0">
                <a:solidFill>
                  <a:srgbClr val="CF3338"/>
                </a:solidFill>
                <a:latin typeface="Pragmatica" pitchFamily="2" charset="0"/>
              </a:rPr>
              <a:t> dataset:</a:t>
            </a:r>
          </a:p>
          <a:p>
            <a:pPr marL="457200" indent="-457200">
              <a:buFont typeface="Arial" panose="020B0604020202020204" pitchFamily="34" charset="0"/>
              <a:buChar char="•"/>
            </a:pPr>
            <a:endParaRPr lang="en-US" sz="2800" b="1" dirty="0">
              <a:solidFill>
                <a:srgbClr val="CF3338"/>
              </a:solidFill>
              <a:latin typeface="Pragmatica" pitchFamily="2" charset="0"/>
            </a:endParaRPr>
          </a:p>
          <a:p>
            <a:r>
              <a:rPr lang="en-US" sz="2800" b="1" dirty="0">
                <a:solidFill>
                  <a:srgbClr val="CF3338"/>
                </a:solidFill>
                <a:latin typeface="Consolas" panose="020B0609020204030204" pitchFamily="49" charset="0"/>
              </a:rPr>
              <a:t>import pandas as pd</a:t>
            </a: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vega_datasets</a:t>
            </a:r>
            <a:r>
              <a:rPr lang="en-US" sz="2800" b="1" dirty="0">
                <a:solidFill>
                  <a:srgbClr val="CF3338"/>
                </a:solidFill>
                <a:latin typeface="Consolas" panose="020B0609020204030204" pitchFamily="49" charset="0"/>
              </a:rPr>
              <a:t> import data</a:t>
            </a:r>
          </a:p>
          <a:p>
            <a:r>
              <a:rPr lang="en-US" sz="2800" b="1" dirty="0">
                <a:solidFill>
                  <a:srgbClr val="CF3338"/>
                </a:solidFill>
                <a:latin typeface="Consolas" panose="020B0609020204030204" pitchFamily="49" charset="0"/>
              </a:rPr>
              <a:t>movies = </a:t>
            </a:r>
            <a:r>
              <a:rPr lang="en-US" sz="2800" b="1" dirty="0" err="1">
                <a:solidFill>
                  <a:srgbClr val="CF3338"/>
                </a:solidFill>
                <a:latin typeface="Consolas" panose="020B0609020204030204" pitchFamily="49" charset="0"/>
              </a:rPr>
              <a:t>data.movies</a:t>
            </a:r>
            <a:r>
              <a:rPr lang="en-US" sz="2800" b="1" dirty="0">
                <a:solidFill>
                  <a:srgbClr val="CF3338"/>
                </a:solidFill>
                <a:latin typeface="Consolas" panose="020B0609020204030204" pitchFamily="49" charset="0"/>
              </a:rPr>
              <a:t>()</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Generate descriptive statistics</a:t>
            </a:r>
          </a:p>
          <a:p>
            <a:pPr marL="457200" indent="-457200">
              <a:buFont typeface="Arial" panose="020B0604020202020204" pitchFamily="34" charset="0"/>
              <a:buChar char="•"/>
            </a:pPr>
            <a:r>
              <a:rPr lang="en-US" sz="2800" b="1" dirty="0">
                <a:solidFill>
                  <a:srgbClr val="CF3338"/>
                </a:solidFill>
                <a:latin typeface="Pragmatica" pitchFamily="2" charset="0"/>
              </a:rPr>
              <a:t>Write first five rows to Excel</a:t>
            </a: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itchFamily="2" charset="0"/>
              </a:rPr>
              <a:t>Solution: </a:t>
            </a:r>
            <a:r>
              <a:rPr lang="en-US" sz="2800" b="1" dirty="0">
                <a:solidFill>
                  <a:srgbClr val="CF3338"/>
                </a:solidFill>
                <a:latin typeface="Consolas" panose="020B0609020204030204" pitchFamily="49" charset="0"/>
              </a:rPr>
              <a:t>ch-11-solutions.ipynb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7012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11?</a:t>
            </a:r>
          </a:p>
        </p:txBody>
      </p:sp>
    </p:spTree>
    <p:extLst>
      <p:ext uri="{BB962C8B-B14F-4D97-AF65-F5344CB8AC3E}">
        <p14:creationId xmlns:p14="http://schemas.microsoft.com/office/powerpoint/2010/main" val="3254364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12. Data manipulation and visualization in Python</a:t>
            </a:r>
          </a:p>
        </p:txBody>
      </p:sp>
    </p:spTree>
    <p:extLst>
      <p:ext uri="{BB962C8B-B14F-4D97-AF65-F5344CB8AC3E}">
        <p14:creationId xmlns:p14="http://schemas.microsoft.com/office/powerpoint/2010/main" val="311197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4708981"/>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4800" i="1" dirty="0">
                <a:solidFill>
                  <a:srgbClr val="CF3338"/>
                </a:solidFill>
                <a:latin typeface="Consolas" panose="020B0609020204030204" pitchFamily="49" charset="0"/>
              </a:rPr>
              <a:t>Case sensitive</a:t>
            </a:r>
            <a:endParaRPr lang="en-US" sz="2800" i="1"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128030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manipulation</a:t>
            </a:r>
          </a:p>
        </p:txBody>
      </p:sp>
    </p:spTree>
    <p:extLst>
      <p:ext uri="{BB962C8B-B14F-4D97-AF65-F5344CB8AC3E}">
        <p14:creationId xmlns:p14="http://schemas.microsoft.com/office/powerpoint/2010/main" val="2525398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Pandas Series vs. </a:t>
            </a:r>
            <a:r>
              <a:rPr lang="en-US" sz="6000" dirty="0" err="1">
                <a:latin typeface="Aliens &amp; cows" panose="00000500000000000000" pitchFamily="2" charset="0"/>
              </a:rPr>
              <a:t>DataFrames</a:t>
            </a:r>
            <a:endParaRPr lang="en-US" sz="6000" dirty="0">
              <a:latin typeface="Aliens &amp; cows" panose="00000500000000000000" pitchFamily="2" charset="0"/>
            </a:endParaRP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986558178"/>
              </p:ext>
            </p:extLst>
          </p:nvPr>
        </p:nvGraphicFramePr>
        <p:xfrm>
          <a:off x="3626168"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graphicFrame>
        <p:nvGraphicFramePr>
          <p:cNvPr id="5" name="Table 4">
            <a:extLst>
              <a:ext uri="{FF2B5EF4-FFF2-40B4-BE49-F238E27FC236}">
                <a16:creationId xmlns:a16="http://schemas.microsoft.com/office/drawing/2014/main" id="{3E30F6DC-60F6-4B12-B305-221239DB0675}"/>
              </a:ext>
            </a:extLst>
          </p:cNvPr>
          <p:cNvGraphicFramePr>
            <a:graphicFrameLocks noGrp="1"/>
          </p:cNvGraphicFramePr>
          <p:nvPr>
            <p:extLst>
              <p:ext uri="{D42A27DB-BD31-4B8C-83A1-F6EECF244321}">
                <p14:modId xmlns:p14="http://schemas.microsoft.com/office/powerpoint/2010/main" val="2121241233"/>
              </p:ext>
            </p:extLst>
          </p:nvPr>
        </p:nvGraphicFramePr>
        <p:xfrm>
          <a:off x="6429270"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sp>
        <p:nvSpPr>
          <p:cNvPr id="3" name="TextBox 2">
            <a:extLst>
              <a:ext uri="{FF2B5EF4-FFF2-40B4-BE49-F238E27FC236}">
                <a16:creationId xmlns:a16="http://schemas.microsoft.com/office/drawing/2014/main" id="{8A8A403C-BD65-46E1-9524-7AC7FD8B898E}"/>
              </a:ext>
            </a:extLst>
          </p:cNvPr>
          <p:cNvSpPr txBox="1"/>
          <p:nvPr/>
        </p:nvSpPr>
        <p:spPr>
          <a:xfrm>
            <a:off x="3519948" y="1632155"/>
            <a:ext cx="1533833" cy="369332"/>
          </a:xfrm>
          <a:prstGeom prst="rect">
            <a:avLst/>
          </a:prstGeom>
          <a:noFill/>
        </p:spPr>
        <p:txBody>
          <a:bodyPr wrap="square" rtlCol="0">
            <a:spAutoFit/>
          </a:bodyPr>
          <a:lstStyle/>
          <a:p>
            <a:r>
              <a:rPr lang="en-US" dirty="0">
                <a:latin typeface="Consolas" panose="020B0609020204030204" pitchFamily="49" charset="0"/>
              </a:rPr>
              <a:t>df['col']</a:t>
            </a:r>
          </a:p>
        </p:txBody>
      </p:sp>
      <p:sp>
        <p:nvSpPr>
          <p:cNvPr id="7" name="TextBox 6">
            <a:extLst>
              <a:ext uri="{FF2B5EF4-FFF2-40B4-BE49-F238E27FC236}">
                <a16:creationId xmlns:a16="http://schemas.microsoft.com/office/drawing/2014/main" id="{4AC76575-FA6D-4C1A-8D71-8FF72A4DB93B}"/>
              </a:ext>
            </a:extLst>
          </p:cNvPr>
          <p:cNvSpPr txBox="1"/>
          <p:nvPr/>
        </p:nvSpPr>
        <p:spPr>
          <a:xfrm>
            <a:off x="6096000" y="1618029"/>
            <a:ext cx="2099188" cy="369332"/>
          </a:xfrm>
          <a:prstGeom prst="rect">
            <a:avLst/>
          </a:prstGeom>
          <a:noFill/>
        </p:spPr>
        <p:txBody>
          <a:bodyPr wrap="square" rtlCol="0">
            <a:spAutoFit/>
          </a:bodyPr>
          <a:lstStyle/>
          <a:p>
            <a:r>
              <a:rPr lang="en-US" dirty="0">
                <a:latin typeface="Consolas" panose="020B0609020204030204" pitchFamily="49" charset="0"/>
              </a:rPr>
              <a:t>df[['col']]</a:t>
            </a:r>
          </a:p>
        </p:txBody>
      </p:sp>
    </p:spTree>
    <p:extLst>
      <p:ext uri="{BB962C8B-B14F-4D97-AF65-F5344CB8AC3E}">
        <p14:creationId xmlns:p14="http://schemas.microsoft.com/office/powerpoint/2010/main" val="3872238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itchFamily="2" charset="0"/>
              </a:rPr>
              <a:t>Working with columns</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Selecting and dropping</a:t>
            </a:r>
          </a:p>
          <a:p>
            <a:pPr marL="457200" indent="-457200">
              <a:buFont typeface="Arial" panose="020B0604020202020204" pitchFamily="34" charset="0"/>
              <a:buChar char="•"/>
            </a:pPr>
            <a:r>
              <a:rPr lang="en-US" sz="2800" b="1" dirty="0">
                <a:solidFill>
                  <a:srgbClr val="CF3338"/>
                </a:solidFill>
                <a:latin typeface="Pragmatica" panose="020B0403040502020204"/>
              </a:rPr>
              <a:t>Calculating and renaming</a:t>
            </a:r>
          </a:p>
        </p:txBody>
      </p:sp>
    </p:spTree>
    <p:extLst>
      <p:ext uri="{BB962C8B-B14F-4D97-AF65-F5344CB8AC3E}">
        <p14:creationId xmlns:p14="http://schemas.microsoft.com/office/powerpoint/2010/main" val="350997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columns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905494156"/>
              </p:ext>
            </p:extLst>
          </p:nvPr>
        </p:nvGraphicFramePr>
        <p:xfrm>
          <a:off x="752682" y="1890789"/>
          <a:ext cx="10686636" cy="4108210"/>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Selecting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 'b', 'c']]</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Dropping a column</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df.drop</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 axis='columns’)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Calculating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new_column</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df['x'] + df['y']</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Renaming a column</a:t>
                      </a:r>
                    </a:p>
                  </a:txBody>
                  <a:tcPr marL="68580" marR="68580" marT="0" marB="0"/>
                </a:tc>
                <a:tc>
                  <a:txBody>
                    <a:bodyPr/>
                    <a:lstStyle/>
                    <a:p>
                      <a:pPr marL="0" marR="0">
                        <a:lnSpc>
                          <a:spcPct val="107000"/>
                        </a:lnSpc>
                        <a:spcBef>
                          <a:spcPts val="0"/>
                        </a:spcBef>
                        <a:spcAft>
                          <a:spcPts val="0"/>
                        </a:spcAft>
                      </a:pPr>
                      <a:r>
                        <a:rPr lang="en-US" sz="2800" dirty="0" err="1">
                          <a:latin typeface="Consolas" panose="020B0609020204030204" pitchFamily="49" charset="0"/>
                        </a:rPr>
                        <a:t>df.rename</a:t>
                      </a:r>
                      <a:r>
                        <a:rPr lang="en-US" sz="2800" dirty="0">
                          <a:latin typeface="Consolas" panose="020B0609020204030204" pitchFamily="49" charset="0"/>
                        </a:rPr>
                        <a:t>(columns = {'new_name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rPr>
                        <a: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err="1">
                          <a:latin typeface="Consolas" panose="020B0609020204030204" pitchFamily="49" charset="0"/>
                        </a:rPr>
                        <a:t>old_name</a:t>
                      </a:r>
                      <a:r>
                        <a:rPr lang="en-US" sz="2800" dirty="0">
                          <a:latin typeface="Consolas" panose="020B0609020204030204" pitchFamily="49" charset="0"/>
                        </a:rPr>
                        <a:t>'})</a:t>
                      </a:r>
                      <a:endParaRPr lang="en-US" sz="2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1683801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Working with rows</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Sorting</a:t>
            </a:r>
          </a:p>
          <a:p>
            <a:pPr marL="457200" indent="-457200">
              <a:buFont typeface="Arial" panose="020B0604020202020204" pitchFamily="34" charset="0"/>
              <a:buChar char="•"/>
            </a:pPr>
            <a:r>
              <a:rPr lang="en-US" sz="2800" b="1" dirty="0">
                <a:solidFill>
                  <a:srgbClr val="CF3338"/>
                </a:solidFill>
                <a:latin typeface="Pragmatica" pitchFamily="2" charset="0"/>
              </a:rPr>
              <a:t>Filtering</a:t>
            </a:r>
          </a:p>
        </p:txBody>
      </p:sp>
    </p:spTree>
    <p:extLst>
      <p:ext uri="{BB962C8B-B14F-4D97-AF65-F5344CB8AC3E}">
        <p14:creationId xmlns:p14="http://schemas.microsoft.com/office/powerpoint/2010/main" val="3375174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rows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8370721"/>
              </p:ext>
            </p:extLst>
          </p:nvPr>
        </p:nvGraphicFramePr>
        <p:xfrm>
          <a:off x="752682" y="1890789"/>
          <a:ext cx="10686636" cy="2686588"/>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Sorting rows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df.sort_values</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(by=['col'], ascending=[False])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Filtering rows</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df[df['col'] == 'x']</a:t>
                      </a:r>
                    </a:p>
                  </a:txBody>
                  <a:tcPr marL="68580" marR="68580" marT="0" marB="0"/>
                </a:tc>
                <a:extLst>
                  <a:ext uri="{0D108BD9-81ED-4DB2-BD59-A6C34878D82A}">
                    <a16:rowId xmlns:a16="http://schemas.microsoft.com/office/drawing/2014/main" val="3733806054"/>
                  </a:ext>
                </a:extLst>
              </a:tr>
            </a:tbl>
          </a:graphicData>
        </a:graphic>
      </p:graphicFrame>
    </p:spTree>
    <p:extLst>
      <p:ext uri="{BB962C8B-B14F-4D97-AF65-F5344CB8AC3E}">
        <p14:creationId xmlns:p14="http://schemas.microsoft.com/office/powerpoint/2010/main" val="2065573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Aggregating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 = </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df.groupby</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('col')</a:t>
            </a:r>
          </a:p>
        </p:txBody>
      </p:sp>
      <p:pic>
        <p:nvPicPr>
          <p:cNvPr id="7" name="Picture 6">
            <a:extLst>
              <a:ext uri="{FF2B5EF4-FFF2-40B4-BE49-F238E27FC236}">
                <a16:creationId xmlns:a16="http://schemas.microsoft.com/office/drawing/2014/main" id="{FAF9BB26-B7E7-4326-9D1E-36FEB20A5D02}"/>
              </a:ext>
            </a:extLst>
          </p:cNvPr>
          <p:cNvPicPr>
            <a:picLocks noChangeAspect="1"/>
          </p:cNvPicPr>
          <p:nvPr/>
        </p:nvPicPr>
        <p:blipFill>
          <a:blip r:embed="rId4"/>
          <a:stretch>
            <a:fillRect/>
          </a:stretch>
        </p:blipFill>
        <p:spPr>
          <a:xfrm>
            <a:off x="458314" y="1920052"/>
            <a:ext cx="4305348" cy="3762994"/>
          </a:xfrm>
          <a:prstGeom prst="rect">
            <a:avLst/>
          </a:prstGeom>
        </p:spPr>
      </p:pic>
      <p:sp>
        <p:nvSpPr>
          <p:cNvPr id="12" name="TextBox 11">
            <a:extLst>
              <a:ext uri="{FF2B5EF4-FFF2-40B4-BE49-F238E27FC236}">
                <a16:creationId xmlns:a16="http://schemas.microsoft.com/office/drawing/2014/main" id="{4C4FE0EF-55BD-49DB-AA34-546E59FE7577}"/>
              </a:ext>
            </a:extLst>
          </p:cNvPr>
          <p:cNvSpPr txBox="1"/>
          <p:nvPr/>
        </p:nvSpPr>
        <p:spPr>
          <a:xfrm>
            <a:off x="6453072" y="1386155"/>
            <a:ext cx="5391688"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other_col</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']].sum()</a:t>
            </a:r>
          </a:p>
        </p:txBody>
      </p:sp>
      <p:pic>
        <p:nvPicPr>
          <p:cNvPr id="13" name="Picture 12">
            <a:extLst>
              <a:ext uri="{FF2B5EF4-FFF2-40B4-BE49-F238E27FC236}">
                <a16:creationId xmlns:a16="http://schemas.microsoft.com/office/drawing/2014/main" id="{50204ED6-E843-42AF-8E9A-32088F9D44A0}"/>
              </a:ext>
            </a:extLst>
          </p:cNvPr>
          <p:cNvPicPr>
            <a:picLocks noChangeAspect="1"/>
          </p:cNvPicPr>
          <p:nvPr/>
        </p:nvPicPr>
        <p:blipFill>
          <a:blip r:embed="rId5"/>
          <a:stretch>
            <a:fillRect/>
          </a:stretch>
        </p:blipFill>
        <p:spPr>
          <a:xfrm>
            <a:off x="5920141" y="1920052"/>
            <a:ext cx="5972529" cy="3665774"/>
          </a:xfrm>
          <a:prstGeom prst="rect">
            <a:avLst/>
          </a:prstGeom>
        </p:spPr>
      </p:pic>
    </p:spTree>
    <p:extLst>
      <p:ext uri="{BB962C8B-B14F-4D97-AF65-F5344CB8AC3E}">
        <p14:creationId xmlns:p14="http://schemas.microsoft.com/office/powerpoint/2010/main" val="35524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Grouping by</a:t>
            </a:r>
          </a:p>
          <a:p>
            <a:pPr marL="457200" indent="-457200">
              <a:buFont typeface="Arial" panose="020B0604020202020204" pitchFamily="34" charset="0"/>
              <a:buChar char="•"/>
            </a:pPr>
            <a:r>
              <a:rPr lang="en-US" sz="2800" b="1" dirty="0">
                <a:solidFill>
                  <a:srgbClr val="CF3338"/>
                </a:solidFill>
                <a:latin typeface="Pragmatica" panose="020B0403040502020204"/>
              </a:rPr>
              <a:t>Summarizing</a:t>
            </a:r>
          </a:p>
        </p:txBody>
      </p:sp>
    </p:spTree>
    <p:extLst>
      <p:ext uri="{BB962C8B-B14F-4D97-AF65-F5344CB8AC3E}">
        <p14:creationId xmlns:p14="http://schemas.microsoft.com/office/powerpoint/2010/main" val="1740246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Merging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2374561"/>
          </a:xfrm>
          <a:prstGeom prst="rect">
            <a:avLst/>
          </a:prstGeom>
          <a:noFill/>
        </p:spPr>
        <p:txBody>
          <a:bodyPr wrap="square">
            <a:spAutoFit/>
          </a:bodyPr>
          <a:lstStyle/>
          <a:p>
            <a:pPr marL="0" marR="0">
              <a:lnSpc>
                <a:spcPct val="107000"/>
              </a:lnSpc>
              <a:spcBef>
                <a:spcPts val="0"/>
              </a:spcBef>
              <a:spcAft>
                <a:spcPts val="0"/>
              </a:spcAft>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2800" i="1" dirty="0">
                <a:latin typeface="Pragmatica" pitchFamily="2" charset="0"/>
                <a:ea typeface="Calibri" panose="020F0502020204030204" pitchFamily="34" charset="0"/>
                <a:cs typeface="Times New Roman" panose="02020603050405020304" pitchFamily="18" charset="0"/>
              </a:rPr>
              <a:t>Default merge type = inner</a:t>
            </a:r>
          </a:p>
          <a:p>
            <a:pPr marL="0" marR="0">
              <a:lnSpc>
                <a:spcPct val="107000"/>
              </a:lnSpc>
              <a:spcBef>
                <a:spcPts val="0"/>
              </a:spcBef>
              <a:spcAft>
                <a:spcPts val="0"/>
              </a:spcAft>
            </a:pPr>
            <a:endParaRPr lang="en-US" sz="2800" b="0" i="1" dirty="0">
              <a:effectLst/>
              <a:latin typeface="Pragmatica" pitchFamily="2" charset="0"/>
              <a:ea typeface="Calibri" panose="020F0502020204030204" pitchFamily="34" charset="0"/>
              <a:cs typeface="Times New Roman" panose="02020603050405020304" pitchFamily="18" charset="0"/>
            </a:endParaRPr>
          </a:p>
          <a:p>
            <a:pPr>
              <a:lnSpc>
                <a:spcPct val="107000"/>
              </a:lnSpc>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dirty="0">
                <a:latin typeface="Consolas" panose="020B0609020204030204" pitchFamily="49" charset="0"/>
                <a:ea typeface="Calibri" panose="020F0502020204030204" pitchFamily="34" charset="0"/>
                <a:cs typeface="Times New Roman" panose="02020603050405020304" pitchFamily="18" charset="0"/>
              </a:rPr>
              <a:t>how=</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ea typeface="Calibri" panose="020F0502020204030204" pitchFamily="34" charset="0"/>
                <a:cs typeface="Times New Roman" panose="02020603050405020304" pitchFamily="18" charset="0"/>
              </a:rPr>
              <a:t>left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r>
              <a:rPr lang="en-US" sz="2800" b="0" i="1" dirty="0">
                <a:effectLst/>
                <a:latin typeface="Pragmatica" pitchFamily="2" charset="0"/>
                <a:ea typeface="Calibri" panose="020F0502020204030204" pitchFamily="34" charset="0"/>
                <a:cs typeface="Times New Roman" panose="02020603050405020304" pitchFamily="18" charset="0"/>
              </a:rPr>
              <a:t>Left outer join</a:t>
            </a:r>
          </a:p>
        </p:txBody>
      </p:sp>
      <p:pic>
        <p:nvPicPr>
          <p:cNvPr id="4" name="Picture 3" descr="Chart, bar chart&#10;&#10;Description automatically generated">
            <a:extLst>
              <a:ext uri="{FF2B5EF4-FFF2-40B4-BE49-F238E27FC236}">
                <a16:creationId xmlns:a16="http://schemas.microsoft.com/office/drawing/2014/main" id="{D8AFB9FC-AB29-4665-B568-F50F3FE10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579" y="1129051"/>
            <a:ext cx="5463432" cy="5463432"/>
          </a:xfrm>
          <a:prstGeom prst="rect">
            <a:avLst/>
          </a:prstGeom>
        </p:spPr>
      </p:pic>
    </p:spTree>
    <p:extLst>
      <p:ext uri="{BB962C8B-B14F-4D97-AF65-F5344CB8AC3E}">
        <p14:creationId xmlns:p14="http://schemas.microsoft.com/office/powerpoint/2010/main" val="2383177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Datasets:</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data/people.csv</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data/hof.csv</a:t>
            </a:r>
          </a:p>
          <a:p>
            <a:pPr marL="457200" indent="-457200">
              <a:buFont typeface="Arial" panose="020B0604020202020204" pitchFamily="34" charset="0"/>
              <a:buChar char="•"/>
            </a:pPr>
            <a:r>
              <a:rPr lang="en-US" sz="2800" b="1" dirty="0">
                <a:solidFill>
                  <a:srgbClr val="CF3338"/>
                </a:solidFill>
                <a:latin typeface="Pragmatica" pitchFamily="2" charset="0"/>
              </a:rPr>
              <a:t>How does </a:t>
            </a:r>
            <a:r>
              <a:rPr lang="en-US" sz="2800" b="1" dirty="0">
                <a:solidFill>
                  <a:srgbClr val="CF3338"/>
                </a:solidFill>
                <a:latin typeface="Consolas" panose="020B0609020204030204" pitchFamily="49" charset="0"/>
              </a:rPr>
              <a:t>pandas</a:t>
            </a:r>
            <a:r>
              <a:rPr lang="en-US" sz="2800" b="1" dirty="0">
                <a:solidFill>
                  <a:srgbClr val="CF3338"/>
                </a:solidFill>
                <a:latin typeface="Pragmatica" pitchFamily="2" charset="0"/>
              </a:rPr>
              <a:t> handle merges?</a:t>
            </a:r>
          </a:p>
        </p:txBody>
      </p:sp>
    </p:spTree>
    <p:extLst>
      <p:ext uri="{BB962C8B-B14F-4D97-AF65-F5344CB8AC3E}">
        <p14:creationId xmlns:p14="http://schemas.microsoft.com/office/powerpoint/2010/main" val="308652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interests you about learning Python?</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tasks would you like to use it for?</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questions about Python do you have from the book? In general?</a:t>
            </a:r>
            <a:endParaRPr lang="en-US" sz="2800" dirty="0">
              <a:solidFill>
                <a:srgbClr val="707070"/>
              </a:solidFill>
              <a:latin typeface="Pragmatica" panose="020B0403040502020204"/>
            </a:endParaRPr>
          </a:p>
        </p:txBody>
      </p:sp>
    </p:spTree>
    <p:extLst>
      <p:ext uri="{BB962C8B-B14F-4D97-AF65-F5344CB8AC3E}">
        <p14:creationId xmlns:p14="http://schemas.microsoft.com/office/powerpoint/2010/main" val="923488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ch-12-drills.ipynb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(from </a:t>
            </a:r>
            <a:r>
              <a:rPr lang="en-US" sz="2800" b="1" dirty="0">
                <a:solidFill>
                  <a:srgbClr val="CF3338"/>
                </a:solidFill>
                <a:latin typeface="Consolas" panose="020B0609020204030204" pitchFamily="49" charset="0"/>
              </a:rPr>
              <a:t>seaborn</a:t>
            </a:r>
            <a:r>
              <a:rPr lang="en-US" sz="2800" b="1" dirty="0">
                <a:solidFill>
                  <a:srgbClr val="CF3338"/>
                </a:solidFill>
                <a:latin typeface="Pragmatica" pitchFamily="2" charset="0"/>
              </a:rPr>
              <a:t>)</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Drop the </a:t>
            </a:r>
            <a:r>
              <a:rPr lang="en-US" sz="2800" b="1" dirty="0">
                <a:solidFill>
                  <a:srgbClr val="CF3338"/>
                </a:solidFill>
                <a:latin typeface="Consolas" panose="020B0609020204030204" pitchFamily="49" charset="0"/>
              </a:rPr>
              <a:t>name</a:t>
            </a:r>
            <a:r>
              <a:rPr lang="en-US" sz="2800" b="1" dirty="0">
                <a:solidFill>
                  <a:srgbClr val="CF3338"/>
                </a:solidFill>
                <a:latin typeface="Pragmatica" panose="020B0403040502020204"/>
              </a:rPr>
              <a:t> column</a:t>
            </a:r>
          </a:p>
          <a:p>
            <a:pPr marL="457200" indent="-457200">
              <a:buFont typeface="Arial" panose="020B0604020202020204" pitchFamily="34" charset="0"/>
              <a:buChar char="•"/>
            </a:pPr>
            <a:r>
              <a:rPr lang="en-US" sz="2800" b="1" dirty="0">
                <a:solidFill>
                  <a:srgbClr val="CF3338"/>
                </a:solidFill>
                <a:latin typeface="Pragmatica" panose="020B0403040502020204"/>
              </a:rPr>
              <a:t>Create a </a:t>
            </a:r>
            <a:r>
              <a:rPr lang="en-US" sz="2800" b="1" dirty="0" err="1">
                <a:solidFill>
                  <a:srgbClr val="CF3338"/>
                </a:solidFill>
                <a:latin typeface="Consolas" panose="020B0609020204030204" pitchFamily="49" charset="0"/>
              </a:rPr>
              <a:t>weight_kg</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column (weight * .454)</a:t>
            </a:r>
          </a:p>
          <a:p>
            <a:pPr marL="457200" indent="-457200">
              <a:buFont typeface="Arial" panose="020B0604020202020204" pitchFamily="34" charset="0"/>
              <a:buChar char="•"/>
            </a:pPr>
            <a:r>
              <a:rPr lang="en-US" sz="2800" b="1" dirty="0">
                <a:solidFill>
                  <a:srgbClr val="CF3338"/>
                </a:solidFill>
                <a:latin typeface="Pragmatica" pitchFamily="2" charset="0"/>
              </a:rPr>
              <a:t>Sort by </a:t>
            </a:r>
            <a:r>
              <a:rPr lang="en-US" sz="2800" b="1" dirty="0">
                <a:solidFill>
                  <a:srgbClr val="CF3338"/>
                </a:solidFill>
                <a:latin typeface="Consolas" panose="020B0609020204030204" pitchFamily="49" charset="0"/>
              </a:rPr>
              <a:t>mpg, </a:t>
            </a:r>
            <a:r>
              <a:rPr lang="en-US" sz="2800" b="1" dirty="0">
                <a:solidFill>
                  <a:srgbClr val="CF3338"/>
                </a:solidFill>
                <a:latin typeface="Pragmatica" pitchFamily="2" charset="0"/>
              </a:rPr>
              <a:t>descending</a:t>
            </a:r>
          </a:p>
          <a:p>
            <a:pPr marL="457200" indent="-457200">
              <a:buFont typeface="Arial" panose="020B0604020202020204" pitchFamily="34" charset="0"/>
              <a:buChar char="•"/>
            </a:pPr>
            <a:r>
              <a:rPr lang="en-US" sz="2800" b="1" dirty="0">
                <a:solidFill>
                  <a:srgbClr val="CF3338"/>
                </a:solidFill>
                <a:latin typeface="Pragmatica" pitchFamily="2" charset="0"/>
              </a:rPr>
              <a:t>Keep only the records with </a:t>
            </a:r>
            <a:r>
              <a:rPr lang="en-US" sz="2800" b="1" dirty="0">
                <a:solidFill>
                  <a:srgbClr val="CF3338"/>
                </a:solidFill>
                <a:latin typeface="Consolas" panose="020B0609020204030204" pitchFamily="49" charset="0"/>
              </a:rPr>
              <a:t>cylinder </a:t>
            </a:r>
            <a:r>
              <a:rPr lang="en-US" sz="2800" b="1" dirty="0">
                <a:solidFill>
                  <a:srgbClr val="CF3338"/>
                </a:solidFill>
                <a:latin typeface="Pragmatica" pitchFamily="2" charset="0"/>
              </a:rPr>
              <a:t>of more than 4</a:t>
            </a:r>
          </a:p>
          <a:p>
            <a:pPr marL="457200" indent="-457200">
              <a:buFont typeface="Arial" panose="020B0604020202020204" pitchFamily="34" charset="0"/>
              <a:buChar char="•"/>
            </a:pPr>
            <a:r>
              <a:rPr lang="en-US" sz="2800" b="1" dirty="0">
                <a:solidFill>
                  <a:srgbClr val="CF3338"/>
                </a:solidFill>
                <a:latin typeface="Pragmatica" pitchFamily="2" charset="0"/>
              </a:rPr>
              <a:t>Get the average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for each </a:t>
            </a:r>
            <a:r>
              <a:rPr lang="en-US" sz="2800" b="1" dirty="0">
                <a:solidFill>
                  <a:srgbClr val="CF3338"/>
                </a:solidFill>
                <a:latin typeface="Consolas" panose="020B0609020204030204" pitchFamily="49" charset="0"/>
              </a:rPr>
              <a:t>origin</a:t>
            </a: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a:t>
            </a:r>
            <a:r>
              <a:rPr lang="en-US" sz="2800" b="1" dirty="0">
                <a:solidFill>
                  <a:srgbClr val="CF3338"/>
                </a:solidFill>
                <a:latin typeface="Consolas" panose="020B0609020204030204" pitchFamily="49" charset="0"/>
              </a:rPr>
              <a:t> ch-12-solutions.ipynb</a:t>
            </a:r>
          </a:p>
        </p:txBody>
      </p:sp>
    </p:spTree>
    <p:extLst>
      <p:ext uri="{BB962C8B-B14F-4D97-AF65-F5344CB8AC3E}">
        <p14:creationId xmlns:p14="http://schemas.microsoft.com/office/powerpoint/2010/main" val="4181966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data manipulation?</a:t>
            </a:r>
          </a:p>
        </p:txBody>
      </p:sp>
    </p:spTree>
    <p:extLst>
      <p:ext uri="{BB962C8B-B14F-4D97-AF65-F5344CB8AC3E}">
        <p14:creationId xmlns:p14="http://schemas.microsoft.com/office/powerpoint/2010/main" val="2492270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visualization</a:t>
            </a:r>
          </a:p>
        </p:txBody>
      </p:sp>
    </p:spTree>
    <p:extLst>
      <p:ext uri="{BB962C8B-B14F-4D97-AF65-F5344CB8AC3E}">
        <p14:creationId xmlns:p14="http://schemas.microsoft.com/office/powerpoint/2010/main" val="1825356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What seaborn wants</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777158900"/>
              </p:ext>
            </p:extLst>
          </p:nvPr>
        </p:nvGraphicFramePr>
        <p:xfrm>
          <a:off x="752682" y="1890789"/>
          <a:ext cx="10686636" cy="3638183"/>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Argument</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What it does</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data</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dataset to use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x</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x axis?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y</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y axis?</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color</a:t>
                      </a:r>
                      <a:r>
                        <a:rPr lang="en-US" sz="2600" b="0" dirty="0">
                          <a:effectLst/>
                          <a:latin typeface="Pragmatica" pitchFamily="2" charset="0"/>
                          <a:ea typeface="Calibri" panose="020F0502020204030204" pitchFamily="34" charset="0"/>
                          <a:cs typeface="Times New Roman" panose="02020603050405020304" pitchFamily="18" charset="0"/>
                        </a:rPr>
                        <a:t>, </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bins</a:t>
                      </a:r>
                      <a:r>
                        <a:rPr lang="en-US" sz="2600" b="0" dirty="0">
                          <a:effectLst/>
                          <a:latin typeface="Pragmatica" pitchFamily="2" charset="0"/>
                          <a:ea typeface="Calibri" panose="020F0502020204030204" pitchFamily="34" charset="0"/>
                          <a:cs typeface="Times New Roman" panose="02020603050405020304" pitchFamily="18" charset="0"/>
                        </a:rPr>
                        <a:t>, etc.</a:t>
                      </a:r>
                    </a:p>
                  </a:txBody>
                  <a:tcPr marL="68580" marR="68580" marT="0" marB="0"/>
                </a:tc>
                <a:tc>
                  <a:txBody>
                    <a:bodyPr/>
                    <a:lstStyle/>
                    <a:p>
                      <a:pPr marL="0" marR="0">
                        <a:lnSpc>
                          <a:spcPct val="107000"/>
                        </a:lnSpc>
                        <a:spcBef>
                          <a:spcPts val="0"/>
                        </a:spcBef>
                        <a:spcAft>
                          <a:spcPts val="0"/>
                        </a:spcAft>
                      </a:pPr>
                      <a:r>
                        <a:rPr lang="en-US" sz="2800" dirty="0">
                          <a:latin typeface="Pragmatica" pitchFamily="2" charset="0"/>
                        </a:rPr>
                        <a:t>Other ways to customize the plot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50979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Univariate visualizations</a:t>
            </a:r>
          </a:p>
          <a:p>
            <a:pPr marL="457200" indent="-457200">
              <a:buFont typeface="Arial" panose="020B0604020202020204" pitchFamily="34" charset="0"/>
              <a:buChar char="•"/>
            </a:pPr>
            <a:r>
              <a:rPr lang="en-US" sz="2800" b="1" dirty="0">
                <a:solidFill>
                  <a:srgbClr val="CF3338"/>
                </a:solidFill>
                <a:latin typeface="Pragmatica" panose="020B0403040502020204"/>
              </a:rPr>
              <a:t>Bivariate visualizations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Adding labels and titles</a:t>
            </a:r>
          </a:p>
        </p:txBody>
      </p:sp>
    </p:spTree>
    <p:extLst>
      <p:ext uri="{BB962C8B-B14F-4D97-AF65-F5344CB8AC3E}">
        <p14:creationId xmlns:p14="http://schemas.microsoft.com/office/powerpoint/2010/main" val="981397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Dataviz</a:t>
            </a:r>
            <a:r>
              <a:rPr lang="en-US" sz="6000" dirty="0">
                <a:latin typeface="Aliens &amp; cows" panose="00000500000000000000" pitchFamily="2" charset="0"/>
              </a:rPr>
              <a:t> summary</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2523278874"/>
              </p:ext>
            </p:extLst>
          </p:nvPr>
        </p:nvGraphicFramePr>
        <p:xfrm>
          <a:off x="347240" y="1948501"/>
          <a:ext cx="4952347" cy="3822823"/>
        </p:xfrm>
        <a:graphic>
          <a:graphicData uri="http://schemas.openxmlformats.org/drawingml/2006/table">
            <a:tbl>
              <a:tblPr firstRow="1" firstCol="1" bandRow="1">
                <a:tableStyleId>{F2DE63D5-997A-4646-A377-4702673A728D}</a:tableStyleId>
              </a:tblPr>
              <a:tblGrid>
                <a:gridCol w="2340768">
                  <a:extLst>
                    <a:ext uri="{9D8B030D-6E8A-4147-A177-3AD203B41FA5}">
                      <a16:colId xmlns:a16="http://schemas.microsoft.com/office/drawing/2014/main" val="1478276448"/>
                    </a:ext>
                  </a:extLst>
                </a:gridCol>
                <a:gridCol w="2611579">
                  <a:extLst>
                    <a:ext uri="{9D8B030D-6E8A-4147-A177-3AD203B41FA5}">
                      <a16:colId xmlns:a16="http://schemas.microsoft.com/office/drawing/2014/main" val="4256962740"/>
                    </a:ext>
                  </a:extLst>
                </a:gridCol>
              </a:tblGrid>
              <a:tr h="428965">
                <a:tc>
                  <a:txBody>
                    <a:bodyPr/>
                    <a:lstStyle/>
                    <a:p>
                      <a:pPr marL="0" marR="0">
                        <a:lnSpc>
                          <a:spcPct val="107000"/>
                        </a:lnSpc>
                        <a:spcBef>
                          <a:spcPts val="0"/>
                        </a:spcBef>
                        <a:spcAft>
                          <a:spcPts val="0"/>
                        </a:spcAft>
                      </a:pPr>
                      <a:r>
                        <a:rPr lang="en-US" sz="2400" dirty="0">
                          <a:effectLst/>
                        </a:rPr>
                        <a:t>Type of plot</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400" dirty="0">
                          <a:effectLst/>
                        </a:rPr>
                        <a:t>Function</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Countplot</a:t>
                      </a:r>
                      <a:r>
                        <a:rPr lang="en-US" sz="2400" b="0" dirty="0">
                          <a:effectLst/>
                          <a:latin typeface="Pragmatica" pitchFamily="2" charset="0"/>
                          <a:ea typeface="Calibri" panose="020F0502020204030204" pitchFamily="34" charset="0"/>
                          <a:cs typeface="Times New Roman" panose="02020603050405020304" pitchFamily="18" charset="0"/>
                        </a:rPr>
                        <a:t>/bar chart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sns.countplot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Histogram</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sns.displot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Boxplot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r h="657631">
                <a:tc>
                  <a:txBody>
                    <a:bodyPr/>
                    <a:lstStyle/>
                    <a:p>
                      <a:pPr marL="0" marR="0">
                        <a:lnSpc>
                          <a:spcPct val="107000"/>
                        </a:lnSpc>
                        <a:spcBef>
                          <a:spcPts val="0"/>
                        </a:spcBef>
                        <a:spcAft>
                          <a:spcPts val="0"/>
                        </a:spcAft>
                      </a:pPr>
                      <a:r>
                        <a:rPr lang="en-US" sz="2400" b="0" dirty="0">
                          <a:latin typeface="Pragmatica" pitchFamily="2" charset="0"/>
                        </a:rPr>
                        <a:t>Scatterplot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1645882974"/>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Pairplot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sns.pairplot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782965601"/>
                  </a:ext>
                </a:extLst>
              </a:tr>
            </a:tbl>
          </a:graphicData>
        </a:graphic>
      </p:graphicFrame>
      <p:graphicFrame>
        <p:nvGraphicFramePr>
          <p:cNvPr id="5" name="Table 4">
            <a:extLst>
              <a:ext uri="{FF2B5EF4-FFF2-40B4-BE49-F238E27FC236}">
                <a16:creationId xmlns:a16="http://schemas.microsoft.com/office/drawing/2014/main" id="{AEB6431A-6522-4A02-B8CA-EB3DB6ECFD5B}"/>
              </a:ext>
            </a:extLst>
          </p:cNvPr>
          <p:cNvGraphicFramePr>
            <a:graphicFrameLocks noGrp="1"/>
          </p:cNvGraphicFramePr>
          <p:nvPr>
            <p:extLst>
              <p:ext uri="{D42A27DB-BD31-4B8C-83A1-F6EECF244321}">
                <p14:modId xmlns:p14="http://schemas.microsoft.com/office/powerpoint/2010/main" val="3495662665"/>
              </p:ext>
            </p:extLst>
          </p:nvPr>
        </p:nvGraphicFramePr>
        <p:xfrm>
          <a:off x="5874624" y="2552832"/>
          <a:ext cx="6122386" cy="2375737"/>
        </p:xfrm>
        <a:graphic>
          <a:graphicData uri="http://schemas.openxmlformats.org/drawingml/2006/table">
            <a:tbl>
              <a:tblPr firstRow="1" firstCol="1" bandRow="1">
                <a:tableStyleId>{F2DE63D5-997A-4646-A377-4702673A728D}</a:tableStyleId>
              </a:tblPr>
              <a:tblGrid>
                <a:gridCol w="2893797">
                  <a:extLst>
                    <a:ext uri="{9D8B030D-6E8A-4147-A177-3AD203B41FA5}">
                      <a16:colId xmlns:a16="http://schemas.microsoft.com/office/drawing/2014/main" val="1478276448"/>
                    </a:ext>
                  </a:extLst>
                </a:gridCol>
                <a:gridCol w="3228589">
                  <a:extLst>
                    <a:ext uri="{9D8B030D-6E8A-4147-A177-3AD203B41FA5}">
                      <a16:colId xmlns:a16="http://schemas.microsoft.com/office/drawing/2014/main" val="4256962740"/>
                    </a:ext>
                  </a:extLst>
                </a:gridCol>
              </a:tblGrid>
              <a:tr h="366769">
                <a:tc>
                  <a:txBody>
                    <a:bodyPr/>
                    <a:lstStyle/>
                    <a:p>
                      <a:pPr marL="0" marR="0">
                        <a:lnSpc>
                          <a:spcPct val="107000"/>
                        </a:lnSpc>
                        <a:spcBef>
                          <a:spcPts val="0"/>
                        </a:spcBef>
                        <a:spcAft>
                          <a:spcPts val="0"/>
                        </a:spcAft>
                      </a:pPr>
                      <a:r>
                        <a:rPr lang="en-US" sz="2600" dirty="0">
                          <a:effectLst/>
                        </a:rPr>
                        <a:t>Type of label</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Function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X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plt.xlabel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Y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plt.ylabel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Title</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plt.title</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bl>
          </a:graphicData>
        </a:graphic>
      </p:graphicFrame>
    </p:spTree>
    <p:extLst>
      <p:ext uri="{BB962C8B-B14F-4D97-AF65-F5344CB8AC3E}">
        <p14:creationId xmlns:p14="http://schemas.microsoft.com/office/powerpoint/2010/main" val="969567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400" b="1" dirty="0">
                <a:solidFill>
                  <a:srgbClr val="CF3338"/>
                </a:solidFill>
                <a:latin typeface="Pragmatica" pitchFamily="2" charset="0"/>
              </a:rPr>
              <a:t>Pick a </a:t>
            </a:r>
            <a:r>
              <a:rPr lang="en-US" sz="2400" b="1" dirty="0">
                <a:solidFill>
                  <a:srgbClr val="CF3338"/>
                </a:solidFill>
                <a:latin typeface="Consolas" panose="020B0609020204030204" pitchFamily="49" charset="0"/>
              </a:rPr>
              <a:t>seaborn </a:t>
            </a:r>
            <a:r>
              <a:rPr lang="en-US" sz="2400" b="1" dirty="0">
                <a:solidFill>
                  <a:srgbClr val="CF3338"/>
                </a:solidFill>
                <a:latin typeface="Pragmatica" pitchFamily="2" charset="0"/>
              </a:rPr>
              <a:t>dataset or two... and make some visualizations!</a:t>
            </a:r>
          </a:p>
          <a:p>
            <a:endParaRPr lang="en-US" sz="2400" b="1" dirty="0">
              <a:solidFill>
                <a:srgbClr val="CF3338"/>
              </a:solidFill>
              <a:latin typeface="Pragmatica" pitchFamily="2" charset="0"/>
            </a:endParaRPr>
          </a:p>
          <a:p>
            <a:pPr marL="342900" indent="-342900">
              <a:buFont typeface="Arial" panose="020B0604020202020204" pitchFamily="34" charset="0"/>
              <a:buChar char="•"/>
            </a:pPr>
            <a:r>
              <a:rPr lang="en-US" sz="2400" b="1" dirty="0">
                <a:solidFill>
                  <a:srgbClr val="CF3338"/>
                </a:solidFill>
                <a:latin typeface="Pragmatica" pitchFamily="2" charset="0"/>
              </a:rPr>
              <a:t>Include at least two univariate and two bivariate plots. </a:t>
            </a:r>
          </a:p>
          <a:p>
            <a:pPr marL="342900" indent="-342900">
              <a:buFont typeface="Arial" panose="020B0604020202020204" pitchFamily="34" charset="0"/>
              <a:buChar char="•"/>
            </a:pPr>
            <a:r>
              <a:rPr lang="en-US" sz="2400" b="1" dirty="0">
                <a:solidFill>
                  <a:srgbClr val="CF3338"/>
                </a:solidFill>
                <a:latin typeface="Pragmatica" pitchFamily="2" charset="0"/>
              </a:rPr>
              <a:t>Label your axes and titles on at least one of them. </a:t>
            </a: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Get a list of available datasets:</a:t>
            </a:r>
          </a:p>
          <a:p>
            <a:endParaRPr lang="en-US" sz="2400" b="1" dirty="0">
              <a:solidFill>
                <a:srgbClr val="CF3338"/>
              </a:solidFill>
              <a:latin typeface="Consolas" panose="020B0609020204030204" pitchFamily="49" charset="0"/>
            </a:endParaRPr>
          </a:p>
          <a:p>
            <a:r>
              <a:rPr lang="en-US" sz="2400" b="1" dirty="0">
                <a:solidFill>
                  <a:srgbClr val="CF3338"/>
                </a:solidFill>
                <a:latin typeface="Consolas" panose="020B0609020204030204" pitchFamily="49" charset="0"/>
              </a:rPr>
              <a:t>import seaborn as </a:t>
            </a:r>
            <a:r>
              <a:rPr lang="en-US" sz="2400" b="1" dirty="0" err="1">
                <a:solidFill>
                  <a:srgbClr val="CF3338"/>
                </a:solidFill>
                <a:latin typeface="Consolas" panose="020B0609020204030204" pitchFamily="49" charset="0"/>
              </a:rPr>
              <a:t>sns</a:t>
            </a:r>
            <a:endParaRPr lang="en-US" sz="2400" b="1" dirty="0">
              <a:solidFill>
                <a:srgbClr val="CF3338"/>
              </a:solidFill>
              <a:latin typeface="Consolas" panose="020B0609020204030204" pitchFamily="49" charset="0"/>
            </a:endParaRPr>
          </a:p>
          <a:p>
            <a:r>
              <a:rPr lang="en-US" sz="2400" b="1" dirty="0" err="1">
                <a:solidFill>
                  <a:srgbClr val="CF3338"/>
                </a:solidFill>
                <a:latin typeface="Consolas" panose="020B0609020204030204" pitchFamily="49" charset="0"/>
              </a:rPr>
              <a:t>sns.get_dataset_names</a:t>
            </a:r>
            <a:r>
              <a:rPr lang="en-US" sz="2400" b="1" dirty="0">
                <a:solidFill>
                  <a:srgbClr val="CF3338"/>
                </a:solidFill>
                <a:latin typeface="Consolas" panose="020B0609020204030204" pitchFamily="49" charset="0"/>
              </a:rPr>
              <a:t>()</a:t>
            </a:r>
          </a:p>
          <a:p>
            <a:endParaRPr lang="en-US" sz="2400" b="1" dirty="0">
              <a:solidFill>
                <a:srgbClr val="CF3338"/>
              </a:solidFill>
              <a:latin typeface="Consolas" panose="020B0609020204030204" pitchFamily="49" charset="0"/>
            </a:endParaRPr>
          </a:p>
          <a:p>
            <a:r>
              <a:rPr lang="en-US" sz="2400" b="1" dirty="0">
                <a:solidFill>
                  <a:srgbClr val="CF3338"/>
                </a:solidFill>
                <a:latin typeface="Pragmatica" pitchFamily="2" charset="0"/>
              </a:rPr>
              <a:t>Solutions: We’ll do them now </a:t>
            </a:r>
            <a:r>
              <a:rPr lang="en-US" sz="2400" b="1" dirty="0">
                <a:solidFill>
                  <a:srgbClr val="CF3338"/>
                </a:solidFill>
                <a:latin typeface="Pragmatica" pitchFamily="2" charset="0"/>
                <a:sym typeface="Wingdings" panose="05000000000000000000" pitchFamily="2" charset="2"/>
              </a:rPr>
              <a:t> </a:t>
            </a:r>
            <a:endParaRPr lang="en-US" sz="24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3314362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12?</a:t>
            </a:r>
          </a:p>
        </p:txBody>
      </p:sp>
    </p:spTree>
    <p:extLst>
      <p:ext uri="{BB962C8B-B14F-4D97-AF65-F5344CB8AC3E}">
        <p14:creationId xmlns:p14="http://schemas.microsoft.com/office/powerpoint/2010/main" val="2601494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13. Capstone: Python for Data Analytics</a:t>
            </a:r>
          </a:p>
        </p:txBody>
      </p:sp>
    </p:spTree>
    <p:extLst>
      <p:ext uri="{BB962C8B-B14F-4D97-AF65-F5344CB8AC3E}">
        <p14:creationId xmlns:p14="http://schemas.microsoft.com/office/powerpoint/2010/main" val="770149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Exploratory data analysis</a:t>
            </a:r>
          </a:p>
        </p:txBody>
      </p:sp>
    </p:spTree>
    <p:extLst>
      <p:ext uri="{BB962C8B-B14F-4D97-AF65-F5344CB8AC3E}">
        <p14:creationId xmlns:p14="http://schemas.microsoft.com/office/powerpoint/2010/main" val="427229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815882"/>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569546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Checking up the data that we have…</a:t>
            </a:r>
          </a:p>
        </p:txBody>
      </p:sp>
      <p:sp>
        <p:nvSpPr>
          <p:cNvPr id="6" name="TextBox 5">
            <a:extLst>
              <a:ext uri="{FF2B5EF4-FFF2-40B4-BE49-F238E27FC236}">
                <a16:creationId xmlns:a16="http://schemas.microsoft.com/office/drawing/2014/main" id="{5126C9A7-B71D-418B-A005-867231F2EDA1}"/>
              </a:ext>
            </a:extLst>
          </p:cNvPr>
          <p:cNvSpPr txBox="1"/>
          <p:nvPr/>
        </p:nvSpPr>
        <p:spPr>
          <a:xfrm>
            <a:off x="678180" y="2262110"/>
            <a:ext cx="6111240" cy="2246769"/>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Pragmatica" pitchFamily="2" charset="0"/>
              </a:rPr>
              <a:t>Classify them</a:t>
            </a:r>
          </a:p>
          <a:p>
            <a:pPr marL="285750" indent="-285750">
              <a:buFont typeface="Arial" panose="020B0604020202020204" pitchFamily="34" charset="0"/>
              <a:buChar char="•"/>
            </a:pPr>
            <a:r>
              <a:rPr lang="en-US" sz="2800" dirty="0">
                <a:latin typeface="Pragmatica" pitchFamily="2" charset="0"/>
              </a:rPr>
              <a:t>Summarize them</a:t>
            </a:r>
          </a:p>
          <a:p>
            <a:pPr marL="285750" indent="-285750">
              <a:buFont typeface="Arial" panose="020B0604020202020204" pitchFamily="34" charset="0"/>
              <a:buChar char="•"/>
            </a:pPr>
            <a:r>
              <a:rPr lang="en-US" sz="2800" dirty="0">
                <a:latin typeface="Pragmatica" pitchFamily="2" charset="0"/>
              </a:rPr>
              <a:t>Visualize them (</a:t>
            </a:r>
            <a:r>
              <a:rPr lang="en-US" sz="2800" i="1" dirty="0">
                <a:latin typeface="Pragmatica" pitchFamily="2" charset="0"/>
              </a:rPr>
              <a:t>we’ve done this</a:t>
            </a:r>
            <a:r>
              <a:rPr lang="en-US" sz="2800" dirty="0">
                <a:latin typeface="Pragmatica" pitchFamily="2" charset="0"/>
              </a:rPr>
              <a:t>)</a:t>
            </a:r>
          </a:p>
          <a:p>
            <a:pPr marL="285750" indent="-285750">
              <a:buFont typeface="Arial" panose="020B0604020202020204" pitchFamily="34" charset="0"/>
              <a:buChar char="•"/>
            </a:pPr>
            <a:r>
              <a:rPr lang="en-US" sz="2800" dirty="0">
                <a:latin typeface="Pragmatica" pitchFamily="2" charset="0"/>
              </a:rPr>
              <a:t>Check assumptions before using them</a:t>
            </a:r>
          </a:p>
        </p:txBody>
      </p:sp>
      <p:pic>
        <p:nvPicPr>
          <p:cNvPr id="5" name="Graphic 4" descr="Stethoscope with solid fill">
            <a:extLst>
              <a:ext uri="{FF2B5EF4-FFF2-40B4-BE49-F238E27FC236}">
                <a16:creationId xmlns:a16="http://schemas.microsoft.com/office/drawing/2014/main" id="{20866A2A-AA69-4959-92F5-CABA2D0A9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5637" y="1865987"/>
            <a:ext cx="4090043" cy="4090043"/>
          </a:xfrm>
          <a:prstGeom prst="rect">
            <a:avLst/>
          </a:prstGeom>
        </p:spPr>
      </p:pic>
    </p:spTree>
    <p:extLst>
      <p:ext uri="{BB962C8B-B14F-4D97-AF65-F5344CB8AC3E}">
        <p14:creationId xmlns:p14="http://schemas.microsoft.com/office/powerpoint/2010/main" val="101986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Why is visualization a non-negotiable part of exploratory data analysis?</a:t>
            </a:r>
          </a:p>
        </p:txBody>
      </p:sp>
    </p:spTree>
    <p:extLst>
      <p:ext uri="{BB962C8B-B14F-4D97-AF65-F5344CB8AC3E}">
        <p14:creationId xmlns:p14="http://schemas.microsoft.com/office/powerpoint/2010/main" val="30571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Variable, variable on the column…</a:t>
            </a:r>
          </a:p>
        </p:txBody>
      </p:sp>
      <p:graphicFrame>
        <p:nvGraphicFramePr>
          <p:cNvPr id="5" name="Diagram 4">
            <a:extLst>
              <a:ext uri="{FF2B5EF4-FFF2-40B4-BE49-F238E27FC236}">
                <a16:creationId xmlns:a16="http://schemas.microsoft.com/office/drawing/2014/main" id="{CB265C0A-6C0A-46BB-BE8C-37E0CA338927}"/>
              </a:ext>
            </a:extLst>
          </p:cNvPr>
          <p:cNvGraphicFramePr/>
          <p:nvPr>
            <p:extLst>
              <p:ext uri="{D42A27DB-BD31-4B8C-83A1-F6EECF244321}">
                <p14:modId xmlns:p14="http://schemas.microsoft.com/office/powerpoint/2010/main" val="1619667743"/>
              </p:ext>
            </p:extLst>
          </p:nvPr>
        </p:nvGraphicFramePr>
        <p:xfrm>
          <a:off x="170029" y="1398795"/>
          <a:ext cx="12021970" cy="4060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F7621D6F-7241-4949-8F0F-D49507945D0B}"/>
              </a:ext>
            </a:extLst>
          </p:cNvPr>
          <p:cNvSpPr txBox="1"/>
          <p:nvPr/>
        </p:nvSpPr>
        <p:spPr>
          <a:xfrm>
            <a:off x="347240" y="5459205"/>
            <a:ext cx="6099280" cy="1200329"/>
          </a:xfrm>
          <a:prstGeom prst="rect">
            <a:avLst/>
          </a:prstGeom>
          <a:noFill/>
        </p:spPr>
        <p:txBody>
          <a:bodyPr wrap="square" rtlCol="0">
            <a:spAutoFit/>
          </a:bodyPr>
          <a:lstStyle/>
          <a:p>
            <a:r>
              <a:rPr lang="en-US" dirty="0">
                <a:latin typeface="Pragmatica" pitchFamily="2" charset="0"/>
              </a:rPr>
              <a:t>Purchased? Yes/no</a:t>
            </a:r>
          </a:p>
          <a:p>
            <a:r>
              <a:rPr lang="en-US" dirty="0">
                <a:latin typeface="Pragmatica" pitchFamily="2" charset="0"/>
              </a:rPr>
              <a:t>State/Country</a:t>
            </a:r>
          </a:p>
          <a:p>
            <a:r>
              <a:rPr lang="en-US" dirty="0">
                <a:latin typeface="Pragmatica" pitchFamily="2" charset="0"/>
              </a:rPr>
              <a:t>Size</a:t>
            </a:r>
          </a:p>
          <a:p>
            <a:r>
              <a:rPr lang="en-US" i="1" dirty="0">
                <a:latin typeface="Pragmatica" pitchFamily="2" charset="0"/>
              </a:rPr>
              <a:t>Count frequencies</a:t>
            </a:r>
          </a:p>
        </p:txBody>
      </p:sp>
      <p:sp>
        <p:nvSpPr>
          <p:cNvPr id="7" name="TextBox 6">
            <a:extLst>
              <a:ext uri="{FF2B5EF4-FFF2-40B4-BE49-F238E27FC236}">
                <a16:creationId xmlns:a16="http://schemas.microsoft.com/office/drawing/2014/main" id="{C0E54146-F543-4203-9938-775823FCB57A}"/>
              </a:ext>
            </a:extLst>
          </p:cNvPr>
          <p:cNvSpPr txBox="1"/>
          <p:nvPr/>
        </p:nvSpPr>
        <p:spPr>
          <a:xfrm>
            <a:off x="8240271" y="5370653"/>
            <a:ext cx="3781700" cy="1200329"/>
          </a:xfrm>
          <a:prstGeom prst="rect">
            <a:avLst/>
          </a:prstGeom>
          <a:noFill/>
        </p:spPr>
        <p:txBody>
          <a:bodyPr wrap="square" rtlCol="0">
            <a:spAutoFit/>
          </a:bodyPr>
          <a:lstStyle/>
          <a:p>
            <a:r>
              <a:rPr lang="en-US" dirty="0">
                <a:latin typeface="Pragmatica" pitchFamily="2" charset="0"/>
              </a:rPr>
              <a:t>Number of children</a:t>
            </a:r>
          </a:p>
          <a:p>
            <a:r>
              <a:rPr lang="en-US" dirty="0">
                <a:latin typeface="Pragmatica" pitchFamily="2" charset="0"/>
              </a:rPr>
              <a:t>Area</a:t>
            </a:r>
          </a:p>
          <a:p>
            <a:r>
              <a:rPr lang="en-US" dirty="0">
                <a:latin typeface="Pragmatica" pitchFamily="2" charset="0"/>
              </a:rPr>
              <a:t>Sales</a:t>
            </a:r>
          </a:p>
          <a:p>
            <a:r>
              <a:rPr lang="en-US" i="1" dirty="0">
                <a:latin typeface="Pragmatica" pitchFamily="2" charset="0"/>
              </a:rPr>
              <a:t>Descriptive statistics</a:t>
            </a:r>
          </a:p>
        </p:txBody>
      </p:sp>
    </p:spTree>
    <p:extLst>
      <p:ext uri="{BB962C8B-B14F-4D97-AF65-F5344CB8AC3E}">
        <p14:creationId xmlns:p14="http://schemas.microsoft.com/office/powerpoint/2010/main" val="260999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r>
              <a:rPr lang="en-US" sz="2800" b="1" dirty="0">
                <a:solidFill>
                  <a:srgbClr val="CF3338"/>
                </a:solidFill>
                <a:latin typeface="Pragmatica" panose="020B0403040502020204"/>
              </a:rPr>
              <a:t> (more </a:t>
            </a:r>
            <a:r>
              <a:rPr lang="en-US" sz="2800" b="1" dirty="0" err="1">
                <a:solidFill>
                  <a:srgbClr val="CF3338"/>
                </a:solidFill>
                <a:latin typeface="Pragmatica" panose="020B0403040502020204"/>
              </a:rPr>
              <a:t>dataviz</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1299406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Confirmatory data analysis</a:t>
            </a:r>
          </a:p>
        </p:txBody>
      </p:sp>
    </p:spTree>
    <p:extLst>
      <p:ext uri="{BB962C8B-B14F-4D97-AF65-F5344CB8AC3E}">
        <p14:creationId xmlns:p14="http://schemas.microsoft.com/office/powerpoint/2010/main" val="1477592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Independent samples t-test</a:t>
            </a:r>
          </a:p>
        </p:txBody>
      </p:sp>
      <p:pic>
        <p:nvPicPr>
          <p:cNvPr id="1026" name="Picture 2">
            <a:extLst>
              <a:ext uri="{FF2B5EF4-FFF2-40B4-BE49-F238E27FC236}">
                <a16:creationId xmlns:a16="http://schemas.microsoft.com/office/drawing/2014/main" id="{8B519341-3E28-4A28-BE4D-BE2AE5529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4" y="1609724"/>
            <a:ext cx="6459865" cy="4384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636C7C-0B38-4405-9213-C176F089883D}"/>
              </a:ext>
            </a:extLst>
          </p:cNvPr>
          <p:cNvSpPr txBox="1"/>
          <p:nvPr/>
        </p:nvSpPr>
        <p:spPr>
          <a:xfrm>
            <a:off x="7363250" y="2459504"/>
            <a:ext cx="3845524" cy="2308324"/>
          </a:xfrm>
          <a:prstGeom prst="rect">
            <a:avLst/>
          </a:prstGeom>
          <a:noFill/>
        </p:spPr>
        <p:txBody>
          <a:bodyPr wrap="square" rtlCol="0">
            <a:spAutoFit/>
          </a:bodyPr>
          <a:lstStyle/>
          <a:p>
            <a:r>
              <a:rPr lang="en-US" sz="2400" dirty="0">
                <a:latin typeface="Pragmatica" panose="020B7200000000000000" pitchFamily="34" charset="0"/>
              </a:rPr>
              <a:t>Can we expect to find this average difference across the population?</a:t>
            </a:r>
          </a:p>
          <a:p>
            <a:endParaRPr lang="en-US" sz="2400" dirty="0">
              <a:latin typeface="Pragmatica" panose="020B7200000000000000" pitchFamily="34" charset="0"/>
            </a:endParaRPr>
          </a:p>
          <a:p>
            <a:r>
              <a:rPr lang="en-US" sz="2400" i="1" dirty="0">
                <a:latin typeface="Pragmatica" panose="020B7200000000000000" pitchFamily="34" charset="0"/>
              </a:rPr>
              <a:t>(Not just what we see here in the samples)</a:t>
            </a:r>
          </a:p>
        </p:txBody>
      </p:sp>
    </p:spTree>
    <p:extLst>
      <p:ext uri="{BB962C8B-B14F-4D97-AF65-F5344CB8AC3E}">
        <p14:creationId xmlns:p14="http://schemas.microsoft.com/office/powerpoint/2010/main" val="3602626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 difference in tip sizes that we see in these samples likely to be found in the population?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scipy</a:t>
            </a:r>
            <a:r>
              <a:rPr lang="en-US" sz="2800" b="1" dirty="0">
                <a:solidFill>
                  <a:srgbClr val="CF3338"/>
                </a:solidFill>
                <a:latin typeface="Consolas" panose="020B0609020204030204" pitchFamily="49" charset="0"/>
              </a:rPr>
              <a:t> import stats</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P &lt; .05… not likely a fluke </a:t>
            </a:r>
          </a:p>
        </p:txBody>
      </p:sp>
    </p:spTree>
    <p:extLst>
      <p:ext uri="{BB962C8B-B14F-4D97-AF65-F5344CB8AC3E}">
        <p14:creationId xmlns:p14="http://schemas.microsoft.com/office/powerpoint/2010/main" val="3010694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Imagine a world…</a:t>
            </a:r>
          </a:p>
        </p:txBody>
      </p:sp>
      <p:pic>
        <p:nvPicPr>
          <p:cNvPr id="5" name="Picture 2" descr="New Home, For Sale, Mortgage, Property, Luxury, House">
            <a:extLst>
              <a:ext uri="{FF2B5EF4-FFF2-40B4-BE49-F238E27FC236}">
                <a16:creationId xmlns:a16="http://schemas.microsoft.com/office/drawing/2014/main" id="{4AB1118D-631C-4D03-8E77-B589E869E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28" y="1765896"/>
            <a:ext cx="4884554"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1353E0-B43B-4636-A3FC-2BC325904CD4}"/>
              </a:ext>
            </a:extLst>
          </p:cNvPr>
          <p:cNvGrpSpPr/>
          <p:nvPr/>
        </p:nvGrpSpPr>
        <p:grpSpPr>
          <a:xfrm>
            <a:off x="6687285" y="1765896"/>
            <a:ext cx="4855726" cy="3200400"/>
            <a:chOff x="4572000" y="2147888"/>
            <a:chExt cx="9144000" cy="5991225"/>
          </a:xfrm>
        </p:grpSpPr>
        <p:pic>
          <p:nvPicPr>
            <p:cNvPr id="7" name="Picture 4" descr="New Home, For Sale, Mortgage, Property, Luxury, House">
              <a:extLst>
                <a:ext uri="{FF2B5EF4-FFF2-40B4-BE49-F238E27FC236}">
                  <a16:creationId xmlns:a16="http://schemas.microsoft.com/office/drawing/2014/main" id="{B9A0B7EE-079A-4D98-85CA-77BA2FCC3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r Conditioner, Ac, System, Home, Equipment, Hot, Cool">
              <a:extLst>
                <a:ext uri="{FF2B5EF4-FFF2-40B4-BE49-F238E27FC236}">
                  <a16:creationId xmlns:a16="http://schemas.microsoft.com/office/drawing/2014/main" id="{224D6FD9-A16B-487D-B6CF-6B2CF5DD8F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7D8E17A-0C5A-44D4-A69E-7888DEA8D120}"/>
              </a:ext>
            </a:extLst>
          </p:cNvPr>
          <p:cNvSpPr txBox="1"/>
          <p:nvPr/>
        </p:nvSpPr>
        <p:spPr>
          <a:xfrm>
            <a:off x="-270162" y="1129051"/>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2" name="TextBox 11">
            <a:extLst>
              <a:ext uri="{FF2B5EF4-FFF2-40B4-BE49-F238E27FC236}">
                <a16:creationId xmlns:a16="http://schemas.microsoft.com/office/drawing/2014/main" id="{F4B94D8D-7569-4624-BF59-9F30FFEB5AC2}"/>
              </a:ext>
            </a:extLst>
          </p:cNvPr>
          <p:cNvSpPr txBox="1"/>
          <p:nvPr/>
        </p:nvSpPr>
        <p:spPr>
          <a:xfrm>
            <a:off x="5763491" y="1129050"/>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3" name="TextBox 12">
            <a:extLst>
              <a:ext uri="{FF2B5EF4-FFF2-40B4-BE49-F238E27FC236}">
                <a16:creationId xmlns:a16="http://schemas.microsoft.com/office/drawing/2014/main" id="{F2DE889A-9868-4D46-838F-33C6E45C575A}"/>
              </a:ext>
            </a:extLst>
          </p:cNvPr>
          <p:cNvSpPr txBox="1"/>
          <p:nvPr/>
        </p:nvSpPr>
        <p:spPr>
          <a:xfrm>
            <a:off x="1413163" y="5185066"/>
            <a:ext cx="9344891" cy="1569660"/>
          </a:xfrm>
          <a:prstGeom prst="rect">
            <a:avLst/>
          </a:prstGeom>
          <a:noFill/>
        </p:spPr>
        <p:txBody>
          <a:bodyPr wrap="square">
            <a:spAutoFit/>
          </a:bodyPr>
          <a:lstStyle/>
          <a:p>
            <a:pPr algn="ctr"/>
            <a:r>
              <a:rPr lang="el-GR" sz="3200" dirty="0">
                <a:latin typeface="Gidole" panose="02000503000000000000" pitchFamily="50" charset="0"/>
              </a:rPr>
              <a:t>α</a:t>
            </a:r>
            <a:r>
              <a:rPr lang="en-US" sz="3200" dirty="0">
                <a:latin typeface="Pragmatica" panose="020B0403040502020204"/>
              </a:rPr>
              <a:t> = .05</a:t>
            </a:r>
            <a:endParaRPr lang="en-US" dirty="0">
              <a:latin typeface="Pragmatica" panose="020B0403040502020204"/>
            </a:endParaRPr>
          </a:p>
          <a:p>
            <a:pPr algn="ctr"/>
            <a:endParaRPr lang="en-US" sz="1600" dirty="0">
              <a:latin typeface="Pragmatica" panose="020B0403040502020204"/>
            </a:endParaRPr>
          </a:p>
          <a:p>
            <a:pPr algn="ctr"/>
            <a:r>
              <a:rPr lang="en-US" sz="2400" dirty="0">
                <a:latin typeface="Pragmatica" panose="020B0403040502020204"/>
              </a:rPr>
              <a:t>If the null were true (i.e. no real difference in means), we would find a significant difference in 5% of our samples </a:t>
            </a:r>
            <a:r>
              <a:rPr lang="en-US" sz="2400" i="1" dirty="0">
                <a:latin typeface="Pragmatica" panose="020B0403040502020204"/>
              </a:rPr>
              <a:t>due to random error.</a:t>
            </a:r>
            <a:endParaRPr lang="en-US" sz="2400" dirty="0">
              <a:latin typeface="Pragmatica" panose="020B0403040502020204"/>
            </a:endParaRPr>
          </a:p>
        </p:txBody>
      </p:sp>
    </p:spTree>
    <p:extLst>
      <p:ext uri="{BB962C8B-B14F-4D97-AF65-F5344CB8AC3E}">
        <p14:creationId xmlns:p14="http://schemas.microsoft.com/office/powerpoint/2010/main" val="2068916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7200000000000000" pitchFamily="34" charset="0"/>
              </a:rPr>
              <a:t>Is there a difference between the average mileage of American and European cars? </a:t>
            </a:r>
          </a:p>
          <a:p>
            <a:endParaRPr lang="en-US" sz="2800" b="1" dirty="0">
              <a:solidFill>
                <a:srgbClr val="CF3338"/>
              </a:solidFill>
              <a:latin typeface="Pragmatica" panose="020B7200000000000000" pitchFamily="34" charset="0"/>
            </a:endParaRPr>
          </a:p>
          <a:p>
            <a:r>
              <a:rPr lang="en-US" sz="2800" b="1" dirty="0">
                <a:solidFill>
                  <a:srgbClr val="CF3338"/>
                </a:solidFill>
                <a:latin typeface="Pragmatica" panose="020B7200000000000000" pitchFamily="34" charset="0"/>
              </a:rPr>
              <a:t>Hint: get unique values in </a:t>
            </a:r>
            <a:r>
              <a:rPr lang="en-US" sz="2800" b="1" dirty="0">
                <a:solidFill>
                  <a:srgbClr val="CF3338"/>
                </a:solidFill>
                <a:latin typeface="Consolas" panose="020B0609020204030204" pitchFamily="49" charset="0"/>
              </a:rPr>
              <a:t>origin</a:t>
            </a:r>
            <a:r>
              <a:rPr lang="en-US" sz="2800" b="1" dirty="0">
                <a:solidFill>
                  <a:srgbClr val="CF3338"/>
                </a:solidFill>
                <a:latin typeface="Pragmatica" panose="020B7200000000000000" pitchFamily="34" charset="0"/>
              </a:rPr>
              <a:t>: </a:t>
            </a:r>
            <a:r>
              <a:rPr lang="en-US" sz="2800" b="1" dirty="0">
                <a:solidFill>
                  <a:srgbClr val="CF3338"/>
                </a:solidFill>
                <a:latin typeface="Consolas" panose="020B0609020204030204" pitchFamily="49" charset="0"/>
              </a:rPr>
              <a:t>mpg['origin'].unique()</a:t>
            </a:r>
          </a:p>
        </p:txBody>
      </p:sp>
    </p:spTree>
    <p:extLst>
      <p:ext uri="{BB962C8B-B14F-4D97-AF65-F5344CB8AC3E}">
        <p14:creationId xmlns:p14="http://schemas.microsoft.com/office/powerpoint/2010/main" val="3180773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Does a line run through it? </a:t>
            </a:r>
          </a:p>
        </p:txBody>
      </p:sp>
      <p:sp>
        <p:nvSpPr>
          <p:cNvPr id="4" name="TextBox 3">
            <a:extLst>
              <a:ext uri="{FF2B5EF4-FFF2-40B4-BE49-F238E27FC236}">
                <a16:creationId xmlns:a16="http://schemas.microsoft.com/office/drawing/2014/main" id="{5A4F6C64-3E8D-4255-95B8-CF64265213DA}"/>
              </a:ext>
            </a:extLst>
          </p:cNvPr>
          <p:cNvSpPr txBox="1"/>
          <p:nvPr/>
        </p:nvSpPr>
        <p:spPr>
          <a:xfrm>
            <a:off x="4508500" y="1479233"/>
            <a:ext cx="7157027" cy="523220"/>
          </a:xfrm>
          <a:prstGeom prst="rect">
            <a:avLst/>
          </a:prstGeom>
          <a:noFill/>
        </p:spPr>
        <p:txBody>
          <a:bodyPr wrap="square" rtlCol="0">
            <a:spAutoFit/>
          </a:bodyPr>
          <a:lstStyle/>
          <a:p>
            <a:pPr>
              <a:buClr>
                <a:srgbClr val="CF3338"/>
              </a:buClr>
            </a:pPr>
            <a:r>
              <a:rPr lang="en-US" sz="2800" i="1" dirty="0">
                <a:solidFill>
                  <a:srgbClr val="707070"/>
                </a:solidFill>
                <a:latin typeface="Pragmatica" pitchFamily="2" charset="0"/>
              </a:rPr>
              <a:t>Linear </a:t>
            </a:r>
            <a:r>
              <a:rPr lang="en-US" sz="2800" dirty="0">
                <a:solidFill>
                  <a:srgbClr val="707070"/>
                </a:solidFill>
                <a:latin typeface="Pragmatica" pitchFamily="2" charset="0"/>
              </a:rPr>
              <a:t>correlation</a:t>
            </a:r>
            <a:endParaRPr lang="en-US" sz="2800" i="1" dirty="0">
              <a:solidFill>
                <a:srgbClr val="707070"/>
              </a:solidFill>
              <a:latin typeface="Pragmatica" pitchFamily="2" charset="0"/>
            </a:endParaRPr>
          </a:p>
        </p:txBody>
      </p:sp>
      <p:pic>
        <p:nvPicPr>
          <p:cNvPr id="1026" name="Picture 2" descr="Linear versus non-linear scatterplot relationships">
            <a:extLst>
              <a:ext uri="{FF2B5EF4-FFF2-40B4-BE49-F238E27FC236}">
                <a16:creationId xmlns:a16="http://schemas.microsoft.com/office/drawing/2014/main" id="{CF1CBDC8-BF31-4D48-B38D-E424ACAB4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399" y="2352636"/>
            <a:ext cx="7581901" cy="18070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FB367E5-5EE6-49B5-AC77-CB4E80249EE2}"/>
              </a:ext>
            </a:extLst>
          </p:cNvPr>
          <p:cNvGraphicFramePr>
            <a:graphicFrameLocks noGrp="1"/>
          </p:cNvGraphicFramePr>
          <p:nvPr>
            <p:extLst>
              <p:ext uri="{D42A27DB-BD31-4B8C-83A1-F6EECF244321}">
                <p14:modId xmlns:p14="http://schemas.microsoft.com/office/powerpoint/2010/main" val="4170894803"/>
              </p:ext>
            </p:extLst>
          </p:nvPr>
        </p:nvGraphicFramePr>
        <p:xfrm>
          <a:off x="347240" y="1690776"/>
          <a:ext cx="3787176" cy="4937760"/>
        </p:xfrm>
        <a:graphic>
          <a:graphicData uri="http://schemas.openxmlformats.org/drawingml/2006/table">
            <a:tbl>
              <a:tblPr/>
              <a:tblGrid>
                <a:gridCol w="1893588">
                  <a:extLst>
                    <a:ext uri="{9D8B030D-6E8A-4147-A177-3AD203B41FA5}">
                      <a16:colId xmlns:a16="http://schemas.microsoft.com/office/drawing/2014/main" val="2830320346"/>
                    </a:ext>
                  </a:extLst>
                </a:gridCol>
                <a:gridCol w="1893588">
                  <a:extLst>
                    <a:ext uri="{9D8B030D-6E8A-4147-A177-3AD203B41FA5}">
                      <a16:colId xmlns:a16="http://schemas.microsoft.com/office/drawing/2014/main" val="1946188974"/>
                    </a:ext>
                  </a:extLst>
                </a:gridCol>
              </a:tblGrid>
              <a:tr h="0">
                <a:tc>
                  <a:txBody>
                    <a:bodyPr/>
                    <a:lstStyle/>
                    <a:p>
                      <a:pPr algn="l" fontAlgn="ctr"/>
                      <a:r>
                        <a:rPr lang="en-US" b="1" i="0">
                          <a:effectLst/>
                          <a:latin typeface="Pragmatica" panose="020B7200000000000000" pitchFamily="34" charset="0"/>
                        </a:rPr>
                        <a:t>Correlation coefficient</a:t>
                      </a:r>
                    </a:p>
                  </a:txBody>
                  <a:tcPr anchor="ctr">
                    <a:lnL>
                      <a:noFill/>
                    </a:lnL>
                    <a:lnR>
                      <a:noFill/>
                    </a:lnR>
                    <a:lnT>
                      <a:noFill/>
                    </a:lnT>
                    <a:lnB>
                      <a:noFill/>
                    </a:lnB>
                    <a:solidFill>
                      <a:srgbClr val="CF3338"/>
                    </a:solidFill>
                  </a:tcPr>
                </a:tc>
                <a:tc>
                  <a:txBody>
                    <a:bodyPr/>
                    <a:lstStyle/>
                    <a:p>
                      <a:pPr algn="l" fontAlgn="ctr"/>
                      <a:r>
                        <a:rPr lang="en-US" b="1" i="0" dirty="0">
                          <a:effectLst/>
                          <a:latin typeface="Pragmatica" panose="020B7200000000000000" pitchFamily="34" charset="0"/>
                        </a:rPr>
                        <a:t>Interpretation</a:t>
                      </a:r>
                    </a:p>
                  </a:txBody>
                  <a:tcPr anchor="ctr">
                    <a:lnL>
                      <a:noFill/>
                    </a:lnL>
                    <a:lnR>
                      <a:noFill/>
                    </a:lnR>
                    <a:lnT>
                      <a:noFill/>
                    </a:lnT>
                    <a:lnB>
                      <a:noFill/>
                    </a:lnB>
                    <a:solidFill>
                      <a:srgbClr val="CF3338"/>
                    </a:solidFill>
                  </a:tcPr>
                </a:tc>
                <a:extLst>
                  <a:ext uri="{0D108BD9-81ED-4DB2-BD59-A6C34878D82A}">
                    <a16:rowId xmlns:a16="http://schemas.microsoft.com/office/drawing/2014/main" val="447439265"/>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a:effectLst/>
                          <a:latin typeface="Pragmatica" panose="020B7200000000000000" pitchFamily="34" charset="0"/>
                        </a:rPr>
                        <a:t>Perfect negative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1585489055"/>
                  </a:ext>
                </a:extLst>
              </a:tr>
              <a:tr h="0">
                <a:tc>
                  <a:txBody>
                    <a:bodyPr/>
                    <a:lstStyle/>
                    <a:p>
                      <a:pPr algn="l" fontAlgn="base"/>
                      <a:r>
                        <a:rPr lang="en-US" b="0" dirty="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negative relationship</a:t>
                      </a:r>
                    </a:p>
                  </a:txBody>
                  <a:tcPr>
                    <a:lnL>
                      <a:noFill/>
                    </a:lnL>
                    <a:lnR>
                      <a:noFill/>
                    </a:lnR>
                    <a:lnT>
                      <a:noFill/>
                    </a:lnT>
                    <a:lnB>
                      <a:noFill/>
                    </a:lnB>
                    <a:solidFill>
                      <a:srgbClr val="FFFFFF"/>
                    </a:solidFill>
                  </a:tcPr>
                </a:tc>
                <a:extLst>
                  <a:ext uri="{0D108BD9-81ED-4DB2-BD59-A6C34878D82A}">
                    <a16:rowId xmlns:a16="http://schemas.microsoft.com/office/drawing/2014/main" val="2383254526"/>
                  </a:ext>
                </a:extLst>
              </a:tr>
              <a:tr h="0">
                <a:tc>
                  <a:txBody>
                    <a:bodyPr/>
                    <a:lstStyle/>
                    <a:p>
                      <a:pPr algn="l" fontAlgn="base"/>
                      <a:r>
                        <a:rPr lang="en-US" b="0">
                          <a:effectLst/>
                          <a:latin typeface="Pragmatica" panose="020B7200000000000000" pitchFamily="34" charset="0"/>
                        </a:rPr>
                        <a:t>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No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2340943012"/>
                  </a:ext>
                </a:extLst>
              </a:tr>
              <a:tr h="0">
                <a:tc>
                  <a:txBody>
                    <a:bodyPr/>
                    <a:lstStyle/>
                    <a:p>
                      <a:pPr algn="l" fontAlgn="base"/>
                      <a:r>
                        <a:rPr lang="en-US" b="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positive relationship</a:t>
                      </a:r>
                    </a:p>
                  </a:txBody>
                  <a:tcPr>
                    <a:lnL>
                      <a:noFill/>
                    </a:lnL>
                    <a:lnR>
                      <a:noFill/>
                    </a:lnR>
                    <a:lnT>
                      <a:noFill/>
                    </a:lnT>
                    <a:lnB>
                      <a:noFill/>
                    </a:lnB>
                    <a:solidFill>
                      <a:srgbClr val="FFFFFF"/>
                    </a:solidFill>
                  </a:tcPr>
                </a:tc>
                <a:extLst>
                  <a:ext uri="{0D108BD9-81ED-4DB2-BD59-A6C34878D82A}">
                    <a16:rowId xmlns:a16="http://schemas.microsoft.com/office/drawing/2014/main" val="2716023768"/>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Perfect positive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767003586"/>
                  </a:ext>
                </a:extLst>
              </a:tr>
            </a:tbl>
          </a:graphicData>
        </a:graphic>
      </p:graphicFrame>
    </p:spTree>
    <p:extLst>
      <p:ext uri="{BB962C8B-B14F-4D97-AF65-F5344CB8AC3E}">
        <p14:creationId xmlns:p14="http://schemas.microsoft.com/office/powerpoint/2010/main" val="3315301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2800" dirty="0">
                <a:solidFill>
                  <a:srgbClr val="CF3338"/>
                </a:solidFill>
                <a:latin typeface="Consolas" panose="020B0609020204030204" pitchFamily="49" charset="0"/>
                <a:hlinkClick r:id="rId4">
                  <a:extLst>
                    <a:ext uri="{A12FA001-AC4F-418D-AE19-62706E023703}">
                      <ahyp:hlinkClr xmlns:ahyp="http://schemas.microsoft.com/office/drawing/2018/hyperlinkcolor" val="tx"/>
                    </a:ext>
                  </a:extLst>
                </a:hlinkClick>
              </a:rPr>
              <a:t>Python Easter eggs and jokes</a:t>
            </a:r>
            <a:endParaRPr lang="en-US" sz="2800"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54692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What are the correlations between variables? </a:t>
            </a:r>
          </a:p>
          <a:p>
            <a:pPr marL="457200" indent="-457200">
              <a:buFont typeface="Arial" panose="020B0604020202020204" pitchFamily="34" charset="0"/>
              <a:buChar char="•"/>
            </a:pPr>
            <a:r>
              <a:rPr lang="en-US" sz="2800" b="1" dirty="0">
                <a:solidFill>
                  <a:srgbClr val="CF3338"/>
                </a:solidFill>
                <a:latin typeface="Pragmatica" panose="020B0403040502020204"/>
              </a:rPr>
              <a:t>Are they linear to begin with? </a:t>
            </a:r>
          </a:p>
        </p:txBody>
      </p:sp>
    </p:spTree>
    <p:extLst>
      <p:ext uri="{BB962C8B-B14F-4D97-AF65-F5344CB8AC3E}">
        <p14:creationId xmlns:p14="http://schemas.microsoft.com/office/powerpoint/2010/main" val="4156551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830997"/>
          </a:xfrm>
          <a:prstGeom prst="rect">
            <a:avLst/>
          </a:prstGeom>
          <a:noFill/>
        </p:spPr>
        <p:txBody>
          <a:bodyPr wrap="square" rtlCol="0">
            <a:spAutoFit/>
          </a:bodyPr>
          <a:lstStyle/>
          <a:p>
            <a:r>
              <a:rPr lang="en-US" sz="4800" dirty="0">
                <a:latin typeface="Aliens &amp; cows" panose="00000500000000000000" pitchFamily="2" charset="0"/>
              </a:rPr>
              <a:t>What is that line’s slope and intercept?</a:t>
            </a:r>
          </a:p>
        </p:txBody>
      </p:sp>
      <p:pic>
        <p:nvPicPr>
          <p:cNvPr id="3" name="Picture 2">
            <a:extLst>
              <a:ext uri="{FF2B5EF4-FFF2-40B4-BE49-F238E27FC236}">
                <a16:creationId xmlns:a16="http://schemas.microsoft.com/office/drawing/2014/main" id="{121688CA-08A4-48D5-B7ED-B63372A2335C}"/>
              </a:ext>
            </a:extLst>
          </p:cNvPr>
          <p:cNvPicPr>
            <a:picLocks noChangeAspect="1"/>
          </p:cNvPicPr>
          <p:nvPr/>
        </p:nvPicPr>
        <p:blipFill>
          <a:blip r:embed="rId4"/>
          <a:stretch>
            <a:fillRect/>
          </a:stretch>
        </p:blipFill>
        <p:spPr>
          <a:xfrm>
            <a:off x="274616" y="1156555"/>
            <a:ext cx="4584589" cy="2755631"/>
          </a:xfrm>
          <a:prstGeom prst="rect">
            <a:avLst/>
          </a:prstGeom>
        </p:spPr>
      </p:pic>
      <p:pic>
        <p:nvPicPr>
          <p:cNvPr id="5" name="Picture 4">
            <a:extLst>
              <a:ext uri="{FF2B5EF4-FFF2-40B4-BE49-F238E27FC236}">
                <a16:creationId xmlns:a16="http://schemas.microsoft.com/office/drawing/2014/main" id="{FC2E33FE-DC32-476D-B50D-2732E4B21984}"/>
              </a:ext>
            </a:extLst>
          </p:cNvPr>
          <p:cNvPicPr>
            <a:picLocks noChangeAspect="1"/>
          </p:cNvPicPr>
          <p:nvPr/>
        </p:nvPicPr>
        <p:blipFill>
          <a:blip r:embed="rId5"/>
          <a:stretch>
            <a:fillRect/>
          </a:stretch>
        </p:blipFill>
        <p:spPr>
          <a:xfrm>
            <a:off x="4958109" y="2345932"/>
            <a:ext cx="7117441" cy="3672244"/>
          </a:xfrm>
          <a:prstGeom prst="rect">
            <a:avLst/>
          </a:prstGeom>
        </p:spPr>
      </p:pic>
    </p:spTree>
    <p:extLst>
      <p:ext uri="{BB962C8B-B14F-4D97-AF65-F5344CB8AC3E}">
        <p14:creationId xmlns:p14="http://schemas.microsoft.com/office/powerpoint/2010/main" val="724925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What does when?</a:t>
            </a:r>
          </a:p>
        </p:txBody>
      </p:sp>
      <p:pic>
        <p:nvPicPr>
          <p:cNvPr id="3" name="Picture 2">
            <a:extLst>
              <a:ext uri="{FF2B5EF4-FFF2-40B4-BE49-F238E27FC236}">
                <a16:creationId xmlns:a16="http://schemas.microsoft.com/office/drawing/2014/main" id="{D3FDB2C9-B60D-4CCA-95BD-75BE6DDAE91D}"/>
              </a:ext>
            </a:extLst>
          </p:cNvPr>
          <p:cNvPicPr>
            <a:picLocks noChangeAspect="1"/>
          </p:cNvPicPr>
          <p:nvPr/>
        </p:nvPicPr>
        <p:blipFill>
          <a:blip r:embed="rId4"/>
          <a:stretch>
            <a:fillRect/>
          </a:stretch>
        </p:blipFill>
        <p:spPr>
          <a:xfrm>
            <a:off x="1100047" y="1922674"/>
            <a:ext cx="4584589" cy="2755631"/>
          </a:xfrm>
          <a:prstGeom prst="rect">
            <a:avLst/>
          </a:prstGeom>
        </p:spPr>
      </p:pic>
      <p:pic>
        <p:nvPicPr>
          <p:cNvPr id="5" name="Picture 4">
            <a:extLst>
              <a:ext uri="{FF2B5EF4-FFF2-40B4-BE49-F238E27FC236}">
                <a16:creationId xmlns:a16="http://schemas.microsoft.com/office/drawing/2014/main" id="{A24E0246-5BDE-4219-9638-D5C2B3D4F6CD}"/>
              </a:ext>
            </a:extLst>
          </p:cNvPr>
          <p:cNvPicPr>
            <a:picLocks noChangeAspect="1"/>
          </p:cNvPicPr>
          <p:nvPr/>
        </p:nvPicPr>
        <p:blipFill>
          <a:blip r:embed="rId5"/>
          <a:stretch>
            <a:fillRect/>
          </a:stretch>
        </p:blipFill>
        <p:spPr>
          <a:xfrm>
            <a:off x="6462880" y="1922674"/>
            <a:ext cx="4584589" cy="2755631"/>
          </a:xfrm>
          <a:prstGeom prst="rect">
            <a:avLst/>
          </a:prstGeom>
        </p:spPr>
      </p:pic>
      <p:sp>
        <p:nvSpPr>
          <p:cNvPr id="6" name="TextBox 5">
            <a:extLst>
              <a:ext uri="{FF2B5EF4-FFF2-40B4-BE49-F238E27FC236}">
                <a16:creationId xmlns:a16="http://schemas.microsoft.com/office/drawing/2014/main" id="{7A1A7AA2-2674-4F89-9092-E7628A32593E}"/>
              </a:ext>
            </a:extLst>
          </p:cNvPr>
          <p:cNvSpPr txBox="1"/>
          <p:nvPr/>
        </p:nvSpPr>
        <p:spPr>
          <a:xfrm>
            <a:off x="1220848" y="4898218"/>
            <a:ext cx="6435398"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ragmatica"/>
              </a:rPr>
              <a:t>Independent vs dependent variables</a:t>
            </a:r>
          </a:p>
          <a:p>
            <a:pPr marL="285750" indent="-285750">
              <a:buFont typeface="Arial" panose="020B0604020202020204" pitchFamily="34" charset="0"/>
              <a:buChar char="•"/>
            </a:pPr>
            <a:r>
              <a:rPr lang="en-US" dirty="0">
                <a:latin typeface="Pragmatica"/>
              </a:rPr>
              <a:t>Correlation vs causation</a:t>
            </a:r>
          </a:p>
        </p:txBody>
      </p:sp>
    </p:spTree>
    <p:extLst>
      <p:ext uri="{BB962C8B-B14F-4D97-AF65-F5344CB8AC3E}">
        <p14:creationId xmlns:p14="http://schemas.microsoft.com/office/powerpoint/2010/main" val="3491221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Linear regression with </a:t>
            </a:r>
            <a:r>
              <a:rPr lang="en-US" sz="2800" b="1" dirty="0" err="1">
                <a:solidFill>
                  <a:srgbClr val="CF3338"/>
                </a:solidFill>
                <a:latin typeface="Consolas" panose="020B0609020204030204" pitchFamily="49" charset="0"/>
              </a:rPr>
              <a:t>scipy.stats</a:t>
            </a:r>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Split data into x’s and y’s</a:t>
            </a:r>
          </a:p>
        </p:txBody>
      </p:sp>
    </p:spTree>
    <p:extLst>
      <p:ext uri="{BB962C8B-B14F-4D97-AF65-F5344CB8AC3E}">
        <p14:creationId xmlns:p14="http://schemas.microsoft.com/office/powerpoint/2010/main" val="1318006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83209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 </a:t>
            </a:r>
            <a:r>
              <a:rPr lang="en-US" sz="2800" b="1" dirty="0">
                <a:solidFill>
                  <a:srgbClr val="CF3338"/>
                </a:solidFill>
                <a:latin typeface="Consolas" panose="020B0609020204030204" pitchFamily="49" charset="0"/>
              </a:rPr>
              <a:t>tips </a:t>
            </a:r>
            <a:r>
              <a:rPr lang="en-US" sz="2800" b="1" dirty="0">
                <a:solidFill>
                  <a:srgbClr val="CF3338"/>
                </a:solidFill>
                <a:latin typeface="Pragmatica" panose="020B0403040502020204"/>
              </a:rPr>
              <a:t>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anose="020B0403040502020204"/>
              </a:rPr>
              <a:t>Between </a:t>
            </a:r>
            <a:r>
              <a:rPr lang="en-US" sz="2800" b="1" dirty="0" err="1">
                <a:solidFill>
                  <a:srgbClr val="CF3338"/>
                </a:solidFill>
                <a:latin typeface="Consolas" panose="020B0609020204030204" pitchFamily="49" charset="0"/>
              </a:rPr>
              <a:t>total_bill</a:t>
            </a:r>
            <a:r>
              <a:rPr lang="en-US" sz="2800" b="1" dirty="0">
                <a:solidFill>
                  <a:srgbClr val="CF3338"/>
                </a:solidFill>
                <a:latin typeface="Consolas" panose="020B0609020204030204" pitchFamily="49" charset="0"/>
              </a:rPr>
              <a:t> </a:t>
            </a:r>
            <a:r>
              <a:rPr lang="en-US" sz="2800" b="1" dirty="0">
                <a:solidFill>
                  <a:srgbClr val="CF3338"/>
                </a:solidFill>
                <a:latin typeface="Pragmatica" panose="020B0403040502020204"/>
              </a:rPr>
              <a:t>and </a:t>
            </a:r>
            <a:r>
              <a:rPr lang="en-US" sz="2800" b="1" dirty="0">
                <a:solidFill>
                  <a:srgbClr val="CF3338"/>
                </a:solidFill>
                <a:latin typeface="Consolas" panose="020B0609020204030204" pitchFamily="49" charset="0"/>
              </a:rPr>
              <a:t>tip</a:t>
            </a:r>
            <a:r>
              <a:rPr lang="en-US" sz="2800" b="1" dirty="0">
                <a:solidFill>
                  <a:srgbClr val="CF3338"/>
                </a:solidFill>
                <a:latin typeface="Pragmatica" panose="020B0403040502020204"/>
              </a:rPr>
              <a:t>, which is the independent and dependent variable?  </a:t>
            </a:r>
          </a:p>
          <a:p>
            <a:pPr marL="457200" indent="-457200">
              <a:buFont typeface="Arial" panose="020B0604020202020204" pitchFamily="34" charset="0"/>
              <a:buChar char="•"/>
            </a:pPr>
            <a:r>
              <a:rPr lang="en-US" sz="2800" b="1" dirty="0">
                <a:solidFill>
                  <a:srgbClr val="CF3338"/>
                </a:solidFill>
                <a:latin typeface="Pragmatica" panose="020B0403040502020204"/>
              </a:rPr>
              <a:t>Is the relationship linear?   </a:t>
            </a:r>
          </a:p>
          <a:p>
            <a:pPr marL="457200" indent="-457200">
              <a:buFont typeface="Arial" panose="020B0604020202020204" pitchFamily="34" charset="0"/>
              <a:buChar char="•"/>
            </a:pPr>
            <a:r>
              <a:rPr lang="en-US" sz="2800" b="1" dirty="0">
                <a:solidFill>
                  <a:srgbClr val="CF3338"/>
                </a:solidFill>
                <a:latin typeface="Pragmatica" panose="020B0403040502020204"/>
              </a:rPr>
              <a:t>If so, what is the influence of the independent on the linear variable? </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a:t>
            </a:r>
            <a:r>
              <a:rPr lang="en-US" sz="2800" b="1" dirty="0">
                <a:solidFill>
                  <a:srgbClr val="CF3338"/>
                </a:solidFill>
                <a:latin typeface="Consolas" panose="020B0609020204030204" pitchFamily="49" charset="0"/>
              </a:rPr>
              <a:t>ch-13-solutions.ipynb</a:t>
            </a:r>
          </a:p>
        </p:txBody>
      </p:sp>
    </p:spTree>
    <p:extLst>
      <p:ext uri="{BB962C8B-B14F-4D97-AF65-F5344CB8AC3E}">
        <p14:creationId xmlns:p14="http://schemas.microsoft.com/office/powerpoint/2010/main" val="759433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Train/test split</a:t>
            </a:r>
          </a:p>
        </p:txBody>
      </p:sp>
    </p:spTree>
    <p:extLst>
      <p:ext uri="{BB962C8B-B14F-4D97-AF65-F5344CB8AC3E}">
        <p14:creationId xmlns:p14="http://schemas.microsoft.com/office/powerpoint/2010/main" val="3644233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970318"/>
          </a:xfrm>
          <a:prstGeom prst="rect">
            <a:avLst/>
          </a:prstGeom>
          <a:noFill/>
        </p:spPr>
        <p:txBody>
          <a:bodyPr wrap="square" rtlCol="0">
            <a:spAutoFit/>
          </a:bodyPr>
          <a:lstStyle/>
          <a:p>
            <a:pPr>
              <a:buClr>
                <a:srgbClr val="CF3338"/>
              </a:buClr>
            </a:pPr>
            <a:r>
              <a:rPr lang="en-US" sz="2800" dirty="0">
                <a:solidFill>
                  <a:srgbClr val="707070"/>
                </a:solidFill>
                <a:latin typeface="Pragmatica" pitchFamily="2" charset="0"/>
              </a:rPr>
              <a:t>“Machine learning (ML) is the study of computer algorithms that can improve automatically through experience and by the use of data…. </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rPr>
              <a:t>Machine learning algorithms build a model based on sample data, known as training data, in order to make predictions or decisions without being explicitly programmed to do so.”</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hlinkClick r:id="rId4"/>
              </a:rPr>
              <a:t>https://en.wikipedia.org/wiki/Machine_learning</a:t>
            </a:r>
            <a:r>
              <a:rPr lang="en-US" sz="2800" dirty="0">
                <a:solidFill>
                  <a:srgbClr val="707070"/>
                </a:solidFill>
                <a:latin typeface="Pragmatica" pitchFamily="2" charset="0"/>
              </a:rPr>
              <a:t>  </a:t>
            </a:r>
          </a:p>
        </p:txBody>
      </p:sp>
    </p:spTree>
    <p:extLst>
      <p:ext uri="{BB962C8B-B14F-4D97-AF65-F5344CB8AC3E}">
        <p14:creationId xmlns:p14="http://schemas.microsoft.com/office/powerpoint/2010/main" val="2758092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pic>
        <p:nvPicPr>
          <p:cNvPr id="2" name="Picture 1">
            <a:extLst>
              <a:ext uri="{FF2B5EF4-FFF2-40B4-BE49-F238E27FC236}">
                <a16:creationId xmlns:a16="http://schemas.microsoft.com/office/drawing/2014/main" id="{D2D094D8-96D1-4F25-A589-28CA956BB1BC}"/>
              </a:ext>
            </a:extLst>
          </p:cNvPr>
          <p:cNvPicPr>
            <a:picLocks noChangeAspect="1"/>
          </p:cNvPicPr>
          <p:nvPr/>
        </p:nvPicPr>
        <p:blipFill>
          <a:blip r:embed="rId4"/>
          <a:stretch>
            <a:fillRect/>
          </a:stretch>
        </p:blipFill>
        <p:spPr>
          <a:xfrm>
            <a:off x="282984" y="1293110"/>
            <a:ext cx="11844759" cy="2244661"/>
          </a:xfrm>
          <a:prstGeom prst="rect">
            <a:avLst/>
          </a:prstGeom>
        </p:spPr>
      </p:pic>
      <p:sp>
        <p:nvSpPr>
          <p:cNvPr id="7" name="TextBox 6">
            <a:extLst>
              <a:ext uri="{FF2B5EF4-FFF2-40B4-BE49-F238E27FC236}">
                <a16:creationId xmlns:a16="http://schemas.microsoft.com/office/drawing/2014/main" id="{E56262D1-B081-4F27-A7C3-F8013EBD531A}"/>
              </a:ext>
            </a:extLst>
          </p:cNvPr>
          <p:cNvSpPr txBox="1"/>
          <p:nvPr/>
        </p:nvSpPr>
        <p:spPr>
          <a:xfrm>
            <a:off x="780084" y="3699983"/>
            <a:ext cx="10310702" cy="2554545"/>
          </a:xfrm>
          <a:prstGeom prst="rect">
            <a:avLst/>
          </a:prstGeom>
          <a:noFill/>
        </p:spPr>
        <p:txBody>
          <a:bodyPr wrap="square">
            <a:spAutoFit/>
          </a:bodyPr>
          <a:lstStyle/>
          <a:p>
            <a:br>
              <a:rPr lang="en-US" sz="2000" b="0" dirty="0">
                <a:solidFill>
                  <a:srgbClr val="000000"/>
                </a:solidFill>
                <a:effectLst/>
                <a:latin typeface="Consolas" panose="020B0609020204030204" pitchFamily="49" charset="0"/>
              </a:rPr>
            </a:br>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linear_model</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metrics</a:t>
            </a:r>
          </a:p>
          <a:p>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X_train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X_test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y_test</a:t>
            </a:r>
            <a:r>
              <a:rPr lang="en-US" sz="2000" b="0" dirty="0">
                <a:solidFill>
                  <a:srgbClr val="000000"/>
                </a:solidFill>
                <a:effectLst/>
                <a:latin typeface="Consolas" panose="020B0609020204030204" pitchFamily="49" charset="0"/>
              </a:rPr>
              <a:t>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model_selection.train_test_split</a:t>
            </a:r>
            <a:r>
              <a:rPr lang="en-US" sz="2000" b="0" dirty="0">
                <a:solidFill>
                  <a:srgbClr val="000000"/>
                </a:solidFill>
                <a:effectLst/>
                <a:latin typeface="Consolas" panose="020B0609020204030204" pitchFamily="49" charset="0"/>
              </a:rPr>
              <a:t>(df[[</a:t>
            </a:r>
            <a:r>
              <a:rPr lang="en-US" sz="2000" b="0" dirty="0">
                <a:solidFill>
                  <a:srgbClr val="A31515"/>
                </a:solidFill>
                <a:effectLst/>
                <a:latin typeface="Consolas" panose="020B0609020204030204" pitchFamily="49" charset="0"/>
              </a:rPr>
              <a:t>'x'</a:t>
            </a:r>
            <a:r>
              <a:rPr lang="en-US" sz="2000" b="0" dirty="0">
                <a:solidFill>
                  <a:srgbClr val="000000"/>
                </a:solidFill>
                <a:effectLst/>
                <a:latin typeface="Consolas" panose="020B0609020204030204" pitchFamily="49" charset="0"/>
              </a:rPr>
              <a:t>]], mpg[[</a:t>
            </a:r>
            <a:r>
              <a:rPr lang="en-US" sz="2000" b="0" dirty="0">
                <a:solidFill>
                  <a:srgbClr val="A31515"/>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random_state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1234</a:t>
            </a: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95262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Train the regression model </a:t>
            </a:r>
          </a:p>
          <a:p>
            <a:pPr marL="457200" indent="-457200">
              <a:buFont typeface="Arial" panose="020B0604020202020204" pitchFamily="34" charset="0"/>
              <a:buChar char="•"/>
            </a:pPr>
            <a:r>
              <a:rPr lang="en-US" sz="2800" b="1" dirty="0">
                <a:solidFill>
                  <a:srgbClr val="CF3338"/>
                </a:solidFill>
                <a:latin typeface="Pragmatica" panose="020B0403040502020204"/>
              </a:rPr>
              <a:t>Evaluate results on testing set</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R-square: How much of the variability in Y is explained by X on our testing data?</a:t>
            </a:r>
          </a:p>
        </p:txBody>
      </p:sp>
    </p:spTree>
    <p:extLst>
      <p:ext uri="{BB962C8B-B14F-4D97-AF65-F5344CB8AC3E}">
        <p14:creationId xmlns:p14="http://schemas.microsoft.com/office/powerpoint/2010/main" val="2097170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Apply a train/test split to the </a:t>
            </a:r>
            <a:r>
              <a:rPr lang="en-US" sz="2800" b="1" dirty="0">
                <a:solidFill>
                  <a:srgbClr val="CF3338"/>
                </a:solidFill>
                <a:latin typeface="Consolas" panose="020B0609020204030204" pitchFamily="49" charset="0"/>
              </a:rPr>
              <a:t>tips</a:t>
            </a:r>
            <a:r>
              <a:rPr lang="en-US" sz="2800" b="1" dirty="0">
                <a:solidFill>
                  <a:srgbClr val="CF3338"/>
                </a:solidFill>
                <a:latin typeface="Pragmatica" panose="020B0403040502020204"/>
              </a:rPr>
              <a:t> model you developed earlier. </a:t>
            </a:r>
          </a:p>
          <a:p>
            <a:pPr marL="457200" indent="-457200">
              <a:buFont typeface="Arial" panose="020B0604020202020204" pitchFamily="34" charset="0"/>
              <a:buChar char="•"/>
            </a:pPr>
            <a:r>
              <a:rPr lang="en-US" sz="2800" b="1" dirty="0">
                <a:solidFill>
                  <a:srgbClr val="CF3338"/>
                </a:solidFill>
                <a:latin typeface="Pragmatica" panose="020B0403040502020204"/>
              </a:rPr>
              <a:t>What is the R-square on the test data?</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a:t>
            </a:r>
            <a:r>
              <a:rPr lang="en-US" sz="2800" b="1" dirty="0">
                <a:solidFill>
                  <a:srgbClr val="CF3338"/>
                </a:solidFill>
                <a:latin typeface="Consolas" panose="020B0609020204030204" pitchFamily="49" charset="0"/>
              </a:rPr>
              <a:t>ch-13-solutions.ipynb</a:t>
            </a:r>
          </a:p>
          <a:p>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3059752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https://github.com/stringfestdata/aina-lets-learn-python</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Code &gt; Download ZIP</a:t>
            </a:r>
          </a:p>
        </p:txBody>
      </p:sp>
    </p:spTree>
    <p:extLst>
      <p:ext uri="{BB962C8B-B14F-4D97-AF65-F5344CB8AC3E}">
        <p14:creationId xmlns:p14="http://schemas.microsoft.com/office/powerpoint/2010/main" val="3830029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711376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Bonus! Python-Powered Excel</a:t>
            </a:r>
          </a:p>
        </p:txBody>
      </p:sp>
    </p:spTree>
    <p:extLst>
      <p:ext uri="{BB962C8B-B14F-4D97-AF65-F5344CB8AC3E}">
        <p14:creationId xmlns:p14="http://schemas.microsoft.com/office/powerpoint/2010/main" val="13518657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517159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2050" name="Picture 2" descr="Python &lt;&gt; Excel workflow ">
            <a:extLst>
              <a:ext uri="{FF2B5EF4-FFF2-40B4-BE49-F238E27FC236}">
                <a16:creationId xmlns:a16="http://schemas.microsoft.com/office/drawing/2014/main" id="{A8A19E7B-898D-450E-B38F-9CDE9D20C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39" y="-11430"/>
            <a:ext cx="10467703" cy="686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14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084567" cy="4832092"/>
          </a:xfrm>
          <a:prstGeom prst="rect">
            <a:avLst/>
          </a:prstGeom>
          <a:noFill/>
        </p:spPr>
        <p:txBody>
          <a:bodyPr wrap="square" rtlCol="0">
            <a:spAutoFit/>
          </a:bodyPr>
          <a:lstStyle/>
          <a:p>
            <a:r>
              <a:rPr lang="en-US" sz="2800" b="1" dirty="0">
                <a:solidFill>
                  <a:srgbClr val="CF3338"/>
                </a:solidFill>
                <a:latin typeface="Consolas" panose="020B0609020204030204" pitchFamily="49" charset="0"/>
              </a:rPr>
              <a:t>pandas </a:t>
            </a:r>
            <a:r>
              <a:rPr lang="en-US" sz="2800" b="1" dirty="0">
                <a:solidFill>
                  <a:srgbClr val="CF3338"/>
                </a:solidFill>
                <a:latin typeface="Pragmatica" pitchFamily="2" charset="0"/>
              </a:rPr>
              <a:t>+ </a:t>
            </a:r>
            <a:r>
              <a:rPr lang="en-US" sz="2800" b="1" dirty="0" err="1">
                <a:solidFill>
                  <a:srgbClr val="CF3338"/>
                </a:solidFill>
                <a:latin typeface="Consolas" panose="020B0609020204030204" pitchFamily="49" charset="0"/>
              </a:rPr>
              <a:t>xlsxwriter</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a:t>
            </a:r>
          </a:p>
          <a:p>
            <a:r>
              <a:rPr lang="en-US" sz="2800" b="1" dirty="0">
                <a:solidFill>
                  <a:srgbClr val="CF3338"/>
                </a:solidFill>
                <a:latin typeface="Pragmatica" pitchFamily="2" charset="0"/>
              </a:rPr>
              <a:t>Python-Powered Excel</a:t>
            </a:r>
          </a:p>
          <a:p>
            <a:endParaRPr lang="en-US" sz="2800" b="1" dirty="0">
              <a:solidFill>
                <a:srgbClr val="CF3338"/>
              </a:solidFill>
              <a:latin typeface="Pragmatica" pitchFamily="2" charset="0"/>
            </a:endParaRPr>
          </a:p>
          <a:p>
            <a:pPr marL="514350" indent="-514350">
              <a:buFont typeface="+mj-lt"/>
              <a:buAutoNum type="arabicPeriod"/>
            </a:pPr>
            <a:r>
              <a:rPr lang="en-US" sz="2800" b="1" dirty="0">
                <a:solidFill>
                  <a:srgbClr val="CF3338"/>
                </a:solidFill>
                <a:latin typeface="Pragmatica" pitchFamily="2" charset="0"/>
              </a:rPr>
              <a:t>Add custom cell formats</a:t>
            </a:r>
          </a:p>
          <a:p>
            <a:pPr marL="514350" indent="-514350">
              <a:buFont typeface="+mj-lt"/>
              <a:buAutoNum type="arabicPeriod"/>
            </a:pPr>
            <a:r>
              <a:rPr lang="en-US" sz="2800" b="1" dirty="0">
                <a:solidFill>
                  <a:srgbClr val="CF3338"/>
                </a:solidFill>
                <a:latin typeface="Pragmatica" pitchFamily="2" charset="0"/>
              </a:rPr>
              <a:t>Re-size column widths</a:t>
            </a:r>
          </a:p>
          <a:p>
            <a:pPr marL="514350" indent="-514350">
              <a:buFont typeface="+mj-lt"/>
              <a:buAutoNum type="arabicPeriod"/>
            </a:pPr>
            <a:r>
              <a:rPr lang="en-US" sz="2800" b="1" dirty="0">
                <a:solidFill>
                  <a:srgbClr val="CF3338"/>
                </a:solidFill>
                <a:latin typeface="Pragmatica" pitchFamily="2" charset="0"/>
              </a:rPr>
              <a:t>Add charts (from Excel or Python)</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bonus-python-powered-</a:t>
            </a:r>
            <a:r>
              <a:rPr lang="en-US" sz="2800" b="1" dirty="0" err="1">
                <a:solidFill>
                  <a:srgbClr val="CF3338"/>
                </a:solidFill>
                <a:latin typeface="Consolas" panose="020B0609020204030204" pitchFamily="49" charset="0"/>
              </a:rPr>
              <a:t>excel.ipynb</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816513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err="1">
                <a:latin typeface="Aliens &amp; cows" panose="00000500000000000000" pitchFamily="2" charset="0"/>
              </a:rPr>
              <a:t>Xl</a:t>
            </a:r>
            <a:r>
              <a:rPr lang="en-US" sz="54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6283510" y="2449546"/>
            <a:ext cx="551109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idole" panose="020B0604020202020204" charset="0"/>
              </a:rPr>
              <a:t>Automate Excel reports</a:t>
            </a:r>
          </a:p>
          <a:p>
            <a:pPr marL="285750" indent="-285750">
              <a:buFont typeface="Arial" panose="020B0604020202020204" pitchFamily="34" charset="0"/>
              <a:buChar char="•"/>
            </a:pPr>
            <a:r>
              <a:rPr lang="en-US" sz="2800" dirty="0">
                <a:latin typeface="Gidole" panose="020B0604020202020204" charset="0"/>
              </a:rPr>
              <a:t>Call Python from Excel</a:t>
            </a:r>
          </a:p>
          <a:p>
            <a:pPr marL="285750" indent="-285750">
              <a:buFont typeface="Arial" panose="020B0604020202020204" pitchFamily="34" charset="0"/>
              <a:buChar char="•"/>
            </a:pPr>
            <a:r>
              <a:rPr lang="en-US" sz="2800" dirty="0">
                <a:latin typeface="Gidole" panose="020B0604020202020204" charset="0"/>
              </a:rPr>
              <a:t>Expose workbook as API</a:t>
            </a:r>
          </a:p>
          <a:p>
            <a:pPr marL="285750" indent="-285750">
              <a:buFont typeface="Arial" panose="020B0604020202020204" pitchFamily="34" charset="0"/>
              <a:buChar char="•"/>
            </a:pPr>
            <a:r>
              <a:rPr lang="en-US" sz="28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256420" y="2880088"/>
            <a:ext cx="5082342" cy="2490565"/>
          </a:xfrm>
          <a:prstGeom prst="rect">
            <a:avLst/>
          </a:prstGeom>
        </p:spPr>
      </p:pic>
    </p:spTree>
    <p:extLst>
      <p:ext uri="{BB962C8B-B14F-4D97-AF65-F5344CB8AC3E}">
        <p14:creationId xmlns:p14="http://schemas.microsoft.com/office/powerpoint/2010/main" val="1732862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36" y="1372333"/>
            <a:ext cx="6651043" cy="30633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0" y="5821282"/>
            <a:ext cx="9991713" cy="923330"/>
          </a:xfrm>
          <a:prstGeom prst="rect">
            <a:avLst/>
          </a:prstGeom>
          <a:noFill/>
        </p:spPr>
        <p:txBody>
          <a:bodyPr wrap="square">
            <a:spAutoFit/>
          </a:bodyPr>
          <a:lstStyle/>
          <a:p>
            <a:r>
              <a:rPr lang="en-US" dirty="0">
                <a:hlinkClick r:id="rId5"/>
              </a:rPr>
              <a:t>https://www.computernetworkingnotes.com/networking-tutorials/basic-functions-of-a-computer-explained.html</a:t>
            </a:r>
            <a:endParaRPr lang="en-US" dirty="0"/>
          </a:p>
          <a:p>
            <a:r>
              <a:rPr lang="en-US" dirty="0">
                <a:hlinkClick r:id="rId6"/>
              </a:rPr>
              <a:t>https://bham-carpentries.github.io/2018-12-17-bham_python-novice-inflammation/09-func/index.html</a:t>
            </a:r>
            <a:r>
              <a:rPr lang="en-US"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5446835" y="2963756"/>
            <a:ext cx="5802571" cy="2701525"/>
          </a:xfrm>
          <a:prstGeom prst="rect">
            <a:avLst/>
          </a:prstGeom>
        </p:spPr>
      </p:pic>
    </p:spTree>
    <p:extLst>
      <p:ext uri="{BB962C8B-B14F-4D97-AF65-F5344CB8AC3E}">
        <p14:creationId xmlns:p14="http://schemas.microsoft.com/office/powerpoint/2010/main" val="1536126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3750044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Python functions in Excel – your new macro workbook</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4031873"/>
          </a:xfrm>
          <a:prstGeom prst="rect">
            <a:avLst/>
          </a:prstGeom>
          <a:noFill/>
        </p:spPr>
        <p:txBody>
          <a:bodyPr wrap="square" rtlCol="0">
            <a:spAutoFit/>
          </a:bodyPr>
          <a:lstStyle/>
          <a:p>
            <a:r>
              <a:rPr lang="en-US" sz="2800" b="1" dirty="0">
                <a:solidFill>
                  <a:srgbClr val="CF3338"/>
                </a:solidFill>
              </a:rPr>
              <a:t>From a blank workbook:</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Set up </a:t>
            </a:r>
            <a:r>
              <a:rPr lang="en-US" sz="2800" b="1" dirty="0" err="1">
                <a:solidFill>
                  <a:srgbClr val="CF3338"/>
                </a:solidFill>
              </a:rPr>
              <a:t>xlwings</a:t>
            </a:r>
            <a:r>
              <a:rPr lang="en-US" sz="2800" b="1" dirty="0">
                <a:solidFill>
                  <a:srgbClr val="CF3338"/>
                </a:solidFill>
              </a:rPr>
              <a:t> add-in</a:t>
            </a:r>
          </a:p>
          <a:p>
            <a:pPr marL="514350" indent="-514350">
              <a:buFont typeface="Arial" panose="020B0604020202020204" pitchFamily="34" charset="0"/>
              <a:buChar char="•"/>
            </a:pPr>
            <a:r>
              <a:rPr lang="en-US" sz="2800" b="1" dirty="0">
                <a:solidFill>
                  <a:srgbClr val="CF3338"/>
                </a:solidFill>
              </a:rPr>
              <a:t>Define and test Python functions in Excel</a:t>
            </a:r>
          </a:p>
          <a:p>
            <a:pPr marL="514350" indent="-514350">
              <a:buFont typeface="Arial" panose="020B0604020202020204" pitchFamily="34" charset="0"/>
              <a:buChar char="•"/>
            </a:pPr>
            <a:endParaRPr lang="en-US" sz="2800" b="1" dirty="0">
              <a:solidFill>
                <a:srgbClr val="CF3338"/>
              </a:solidFill>
            </a:endParaRPr>
          </a:p>
          <a:p>
            <a:r>
              <a:rPr lang="en-US" sz="2800" b="1" dirty="0">
                <a:solidFill>
                  <a:srgbClr val="CF3338"/>
                </a:solidFill>
              </a:rPr>
              <a:t>Demo notes:</a:t>
            </a:r>
            <a:r>
              <a:rPr lang="en-US" sz="2800" b="1" dirty="0">
                <a:solidFill>
                  <a:srgbClr val="CF3338"/>
                </a:solidFill>
                <a:latin typeface="Consolas" panose="020B0609020204030204" pitchFamily="49" charset="0"/>
              </a:rPr>
              <a:t> bonus-xlwings-udfs.docx</a:t>
            </a:r>
          </a:p>
          <a:p>
            <a:endParaRPr lang="en-US" sz="3200" b="1" dirty="0">
              <a:solidFill>
                <a:srgbClr val="CF3338"/>
              </a:solidFill>
            </a:endParaRPr>
          </a:p>
        </p:txBody>
      </p:sp>
    </p:spTree>
    <p:extLst>
      <p:ext uri="{BB962C8B-B14F-4D97-AF65-F5344CB8AC3E}">
        <p14:creationId xmlns:p14="http://schemas.microsoft.com/office/powerpoint/2010/main" val="14846064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Conclusion/next steps</a:t>
            </a:r>
          </a:p>
        </p:txBody>
      </p:sp>
    </p:spTree>
    <p:extLst>
      <p:ext uri="{BB962C8B-B14F-4D97-AF65-F5344CB8AC3E}">
        <p14:creationId xmlns:p14="http://schemas.microsoft.com/office/powerpoint/2010/main" val="298918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Getting unblocked</a:t>
            </a:r>
          </a:p>
        </p:txBody>
      </p:sp>
    </p:spTree>
    <p:extLst>
      <p:ext uri="{BB962C8B-B14F-4D97-AF65-F5344CB8AC3E}">
        <p14:creationId xmlns:p14="http://schemas.microsoft.com/office/powerpoint/2010/main" val="33362611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23220"/>
          </a:xfrm>
          <a:prstGeom prst="rect">
            <a:avLst/>
          </a:prstGeom>
          <a:noFill/>
        </p:spPr>
        <p:txBody>
          <a:bodyPr wrap="square" rtlCol="0">
            <a:spAutoFit/>
          </a:bodyPr>
          <a:lstStyle/>
          <a:p>
            <a:r>
              <a:rPr lang="en-US" sz="2800" b="1" dirty="0">
                <a:solidFill>
                  <a:srgbClr val="CF3338"/>
                </a:solidFill>
                <a:latin typeface="Pragmatica" pitchFamily="2" charset="0"/>
              </a:rPr>
              <a:t>Five ways to get help in Python</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3170099"/>
          </a:xfrm>
          <a:prstGeom prst="rect">
            <a:avLst/>
          </a:prstGeom>
          <a:noFill/>
        </p:spPr>
        <p:txBody>
          <a:bodyPr wrap="square" rtlCol="0">
            <a:spAutoFit/>
          </a:bodyPr>
          <a:lstStyle/>
          <a:p>
            <a:r>
              <a:rPr lang="en-US" sz="2800" b="1" dirty="0">
                <a:solidFill>
                  <a:srgbClr val="CF3338"/>
                </a:solidFill>
              </a:rPr>
              <a:t>File: </a:t>
            </a:r>
            <a:r>
              <a:rPr lang="en-US" sz="2800" b="1" dirty="0">
                <a:solidFill>
                  <a:srgbClr val="CF3338"/>
                </a:solidFill>
                <a:latin typeface="Consolas" panose="020B0609020204030204" pitchFamily="49" charset="0"/>
              </a:rPr>
              <a:t>conclusion-get-help-in-</a:t>
            </a:r>
            <a:r>
              <a:rPr lang="en-US" sz="2800" b="1" dirty="0" err="1">
                <a:solidFill>
                  <a:srgbClr val="CF3338"/>
                </a:solidFill>
                <a:latin typeface="Consolas" panose="020B0609020204030204" pitchFamily="49" charset="0"/>
              </a:rPr>
              <a:t>python.ipynb</a:t>
            </a:r>
            <a:r>
              <a:rPr lang="en-US" sz="2800" b="1" dirty="0">
                <a:solidFill>
                  <a:srgbClr val="CF3338"/>
                </a:solidFill>
              </a:rPr>
              <a:t> </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You can’t know everything </a:t>
            </a:r>
          </a:p>
          <a:p>
            <a:pPr marL="514350" indent="-514350">
              <a:buFont typeface="Arial" panose="020B0604020202020204" pitchFamily="34" charset="0"/>
              <a:buChar char="•"/>
            </a:pPr>
            <a:r>
              <a:rPr lang="en-US" sz="2800" b="1" dirty="0">
                <a:solidFill>
                  <a:srgbClr val="CF3338"/>
                </a:solidFill>
              </a:rPr>
              <a:t>But you can have a plan for getting unblocked!</a:t>
            </a:r>
          </a:p>
          <a:p>
            <a:endParaRPr lang="en-US" sz="3200" b="1" dirty="0">
              <a:solidFill>
                <a:srgbClr val="CF3338"/>
              </a:solidFill>
            </a:endParaRPr>
          </a:p>
        </p:txBody>
      </p:sp>
    </p:spTree>
    <p:extLst>
      <p:ext uri="{BB962C8B-B14F-4D97-AF65-F5344CB8AC3E}">
        <p14:creationId xmlns:p14="http://schemas.microsoft.com/office/powerpoint/2010/main" val="2913021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Get your swag!</a:t>
            </a:r>
          </a:p>
        </p:txBody>
      </p:sp>
      <p:sp>
        <p:nvSpPr>
          <p:cNvPr id="5" name="TextBox 4">
            <a:extLst>
              <a:ext uri="{FF2B5EF4-FFF2-40B4-BE49-F238E27FC236}">
                <a16:creationId xmlns:a16="http://schemas.microsoft.com/office/drawing/2014/main" id="{D4F39644-B7E9-4FD4-9704-F3C086B6CC73}"/>
              </a:ext>
            </a:extLst>
          </p:cNvPr>
          <p:cNvSpPr txBox="1"/>
          <p:nvPr/>
        </p:nvSpPr>
        <p:spPr>
          <a:xfrm>
            <a:off x="347240" y="1465093"/>
            <a:ext cx="9688858" cy="2677656"/>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More practice sets: </a:t>
            </a:r>
            <a:r>
              <a:rPr lang="en-US" sz="2800" dirty="0">
                <a:solidFill>
                  <a:srgbClr val="707070"/>
                </a:solidFill>
                <a:latin typeface="Pragmatica" pitchFamily="2" charset="0"/>
                <a:hlinkClick r:id="rId4"/>
              </a:rPr>
              <a:t>stringfestdata.gumroad.com/l/</a:t>
            </a:r>
            <a:r>
              <a:rPr lang="en-US" sz="2800" dirty="0" err="1">
                <a:solidFill>
                  <a:srgbClr val="707070"/>
                </a:solidFill>
                <a:latin typeface="Pragmatica" pitchFamily="2" charset="0"/>
                <a:hlinkClick r:id="rId4"/>
              </a:rPr>
              <a:t>aina</a:t>
            </a:r>
            <a:r>
              <a:rPr lang="en-US" sz="2800" dirty="0">
                <a:solidFill>
                  <a:srgbClr val="707070"/>
                </a:solidFill>
                <a:latin typeface="Pragmatica" pitchFamily="2" charset="0"/>
                <a:hlinkClick r:id="rId4"/>
              </a:rPr>
              <a:t>-practice</a:t>
            </a:r>
            <a:endParaRPr lang="en-US" sz="2800" dirty="0">
              <a:solidFill>
                <a:srgbClr val="707070"/>
              </a:solidFill>
              <a:latin typeface="Pragmatica" pitchFamily="2" charset="0"/>
            </a:endParaRPr>
          </a:p>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Video walkthroughs of book exercises: </a:t>
            </a:r>
            <a:r>
              <a:rPr lang="en-US" sz="2800" b="0" i="0" u="none" strike="noStrike" dirty="0">
                <a:solidFill>
                  <a:srgbClr val="959595"/>
                </a:solidFill>
                <a:effectLst/>
                <a:latin typeface="Pragmatica" pitchFamily="2" charset="0"/>
                <a:hlinkClick r:id="rId5" tooltip="https://stringfestdata.gumroad.com/l/aina-solution-demos"/>
              </a:rPr>
              <a:t>stringfestdata.gumroad.com/l/</a:t>
            </a:r>
            <a:r>
              <a:rPr lang="en-US" sz="2800" b="0" i="0" u="none" strike="noStrike" dirty="0" err="1">
                <a:solidFill>
                  <a:srgbClr val="959595"/>
                </a:solidFill>
                <a:effectLst/>
                <a:latin typeface="Pragmatica" pitchFamily="2" charset="0"/>
                <a:hlinkClick r:id="rId5" tooltip="https://stringfestdata.gumroad.com/l/aina-solution-demos"/>
              </a:rPr>
              <a:t>aina</a:t>
            </a:r>
            <a:r>
              <a:rPr lang="en-US" sz="2800" b="0" i="0" u="none" strike="noStrike" dirty="0">
                <a:solidFill>
                  <a:srgbClr val="959595"/>
                </a:solidFill>
                <a:effectLst/>
                <a:latin typeface="Pragmatica" pitchFamily="2" charset="0"/>
                <a:hlinkClick r:id="rId5" tooltip="https://stringfestdata.gumroad.com/l/aina-solution-demos"/>
              </a:rPr>
              <a:t>-solution-demos</a:t>
            </a:r>
            <a:endParaRPr lang="en-US" sz="2800" b="0" i="0" u="none" strike="noStrike" dirty="0">
              <a:solidFill>
                <a:srgbClr val="959595"/>
              </a:solidFill>
              <a:effectLst/>
              <a:latin typeface="Pragmatica" pitchFamily="2" charset="0"/>
            </a:endParaRPr>
          </a:p>
          <a:p>
            <a:pPr marL="457200" indent="-457200">
              <a:buClr>
                <a:srgbClr val="CF3338"/>
              </a:buClr>
              <a:buFont typeface="Arial" panose="020B0604020202020204" pitchFamily="34" charset="0"/>
              <a:buChar char="•"/>
            </a:pPr>
            <a:endParaRPr lang="en-US" sz="2800" dirty="0">
              <a:solidFill>
                <a:srgbClr val="959595"/>
              </a:solidFill>
              <a:latin typeface="Pragmatica" pitchFamily="2" charset="0"/>
            </a:endParaRPr>
          </a:p>
          <a:p>
            <a:pPr>
              <a:buClr>
                <a:srgbClr val="CF3338"/>
              </a:buClr>
            </a:pPr>
            <a:r>
              <a:rPr lang="en-US" sz="2800" i="1" dirty="0">
                <a:solidFill>
                  <a:srgbClr val="959595"/>
                </a:solidFill>
                <a:latin typeface="Pragmatica" pitchFamily="2" charset="0"/>
              </a:rPr>
              <a:t>Download for free with promocode CLARKS</a:t>
            </a:r>
            <a:endParaRPr lang="en-US" sz="2800" i="1" dirty="0">
              <a:solidFill>
                <a:srgbClr val="707070"/>
              </a:solidFill>
              <a:latin typeface="Pragmatica" pitchFamily="2" charset="0"/>
            </a:endParaRPr>
          </a:p>
        </p:txBody>
      </p:sp>
    </p:spTree>
    <p:extLst>
      <p:ext uri="{BB962C8B-B14F-4D97-AF65-F5344CB8AC3E}">
        <p14:creationId xmlns:p14="http://schemas.microsoft.com/office/powerpoint/2010/main" val="25377089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954107"/>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Sign up for course waiting list: </a:t>
            </a:r>
            <a:r>
              <a:rPr lang="en-US" sz="2800" b="1" dirty="0">
                <a:solidFill>
                  <a:srgbClr val="707070"/>
                </a:solidFill>
                <a:latin typeface="Pragmatica" panose="020B0403040502020204" pitchFamily="34" charset="0"/>
                <a:hlinkClick r:id="rId4"/>
              </a:rPr>
              <a:t>https://stringfestanalytics.com/aina-waiting</a:t>
            </a:r>
            <a:r>
              <a:rPr lang="en-US" sz="2800" dirty="0">
                <a:solidFill>
                  <a:srgbClr val="707070"/>
                </a:solidFill>
                <a:latin typeface="Pragmatica" panose="020B0403040502020204" pitchFamily="34" charset="0"/>
                <a:hlinkClick r:id="rId4"/>
              </a:rPr>
              <a:t>/</a:t>
            </a:r>
            <a:r>
              <a:rPr lang="en-US" sz="2800" dirty="0">
                <a:solidFill>
                  <a:srgbClr val="707070"/>
                </a:solidFill>
                <a:latin typeface="Pragmatica" panose="020B0403040502020204" pitchFamily="34" charset="0"/>
              </a:rPr>
              <a:t>    </a:t>
            </a:r>
          </a:p>
        </p:txBody>
      </p:sp>
      <p:pic>
        <p:nvPicPr>
          <p:cNvPr id="3" name="Picture 2" descr="A bird standing on a white surface&#10;&#10;Description automatically generated with low confidence">
            <a:hlinkClick r:id="rId4"/>
            <a:extLst>
              <a:ext uri="{FF2B5EF4-FFF2-40B4-BE49-F238E27FC236}">
                <a16:creationId xmlns:a16="http://schemas.microsoft.com/office/drawing/2014/main" id="{2BD72895-0339-43FE-8F98-905E02F0E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040" y="2563715"/>
            <a:ext cx="6138182" cy="3452727"/>
          </a:xfrm>
          <a:prstGeom prst="rect">
            <a:avLst/>
          </a:prstGeom>
        </p:spPr>
      </p:pic>
      <p:sp>
        <p:nvSpPr>
          <p:cNvPr id="6" name="TextBox 5">
            <a:extLst>
              <a:ext uri="{FF2B5EF4-FFF2-40B4-BE49-F238E27FC236}">
                <a16:creationId xmlns:a16="http://schemas.microsoft.com/office/drawing/2014/main" id="{C2D43A95-7304-4CD3-ADB3-3D3FFBF636FF}"/>
              </a:ext>
            </a:extLst>
          </p:cNvPr>
          <p:cNvSpPr txBox="1"/>
          <p:nvPr/>
        </p:nvSpPr>
        <p:spPr>
          <a:xfrm>
            <a:off x="225320" y="3111013"/>
            <a:ext cx="9688858"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GitHub</a:t>
            </a:r>
          </a:p>
          <a:p>
            <a:pPr marL="457200" indent="-457200">
              <a:buClr>
                <a:srgbClr val="CF3338"/>
              </a:buClr>
              <a:buFont typeface="Arial" panose="020B0604020202020204" pitchFamily="34" charset="0"/>
              <a:buChar char="•"/>
            </a:pPr>
            <a:r>
              <a:rPr lang="en-US" sz="2800" dirty="0" err="1">
                <a:solidFill>
                  <a:srgbClr val="707070"/>
                </a:solidFill>
                <a:latin typeface="Pragmatica" panose="020B0403040502020204" pitchFamily="34" charset="0"/>
              </a:rPr>
              <a:t>RMarkdown</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Python &amp; R for Power BI</a:t>
            </a:r>
          </a:p>
        </p:txBody>
      </p:sp>
    </p:spTree>
    <p:extLst>
      <p:ext uri="{BB962C8B-B14F-4D97-AF65-F5344CB8AC3E}">
        <p14:creationId xmlns:p14="http://schemas.microsoft.com/office/powerpoint/2010/main" val="427077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935528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5163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10. First Steps with Python for Excel Users</a:t>
            </a:r>
          </a:p>
        </p:txBody>
      </p:sp>
    </p:spTree>
    <p:extLst>
      <p:ext uri="{BB962C8B-B14F-4D97-AF65-F5344CB8AC3E}">
        <p14:creationId xmlns:p14="http://schemas.microsoft.com/office/powerpoint/2010/main" val="858187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2533</TotalTime>
  <Words>3405</Words>
  <Application>Microsoft Office PowerPoint</Application>
  <PresentationFormat>Widescreen</PresentationFormat>
  <Paragraphs>606</Paragraphs>
  <Slides>85</Slides>
  <Notes>73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Aliens &amp; cows</vt:lpstr>
      <vt:lpstr>Arial</vt:lpstr>
      <vt:lpstr>Calibri</vt:lpstr>
      <vt:lpstr>Calibri Light</vt:lpstr>
      <vt:lpstr>Consolas</vt:lpstr>
      <vt:lpstr>Georgia</vt:lpstr>
      <vt:lpstr>Gidole</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237</cp:revision>
  <dcterms:created xsi:type="dcterms:W3CDTF">2019-10-19T21:47:18Z</dcterms:created>
  <dcterms:modified xsi:type="dcterms:W3CDTF">2021-11-22T22:29:47Z</dcterms:modified>
</cp:coreProperties>
</file>